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71" r:id="rId3"/>
    <p:sldId id="274" r:id="rId4"/>
    <p:sldId id="257" r:id="rId5"/>
    <p:sldId id="287" r:id="rId6"/>
    <p:sldId id="303" r:id="rId7"/>
    <p:sldId id="326" r:id="rId8"/>
    <p:sldId id="325" r:id="rId9"/>
    <p:sldId id="289" r:id="rId10"/>
    <p:sldId id="322" r:id="rId11"/>
    <p:sldId id="290" r:id="rId12"/>
    <p:sldId id="323" r:id="rId13"/>
    <p:sldId id="324" r:id="rId14"/>
    <p:sldId id="327" r:id="rId15"/>
    <p:sldId id="330" r:id="rId16"/>
    <p:sldId id="340" r:id="rId17"/>
    <p:sldId id="328" r:id="rId18"/>
    <p:sldId id="338" r:id="rId19"/>
    <p:sldId id="341" r:id="rId20"/>
    <p:sldId id="342" r:id="rId21"/>
    <p:sldId id="273" r:id="rId22"/>
    <p:sldId id="272"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84" d="100"/>
          <a:sy n="84" d="100"/>
        </p:scale>
        <p:origin x="110" y="67"/>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8EEAB2-F748-4A6C-863D-AA63FE3247AA}" type="doc">
      <dgm:prSet loTypeId="urn:microsoft.com/office/officeart/2005/8/layout/matrix1" loCatId="matrix" qsTypeId="urn:microsoft.com/office/officeart/2005/8/quickstyle/simple1" qsCatId="simple" csTypeId="urn:microsoft.com/office/officeart/2005/8/colors/colorful2" csCatId="colorful" phldr="1"/>
      <dgm:spPr/>
      <dgm:t>
        <a:bodyPr/>
        <a:lstStyle/>
        <a:p>
          <a:endParaRPr lang="zh-CN" altLang="en-US"/>
        </a:p>
      </dgm:t>
    </dgm:pt>
    <dgm:pt modelId="{5893DAC1-38C2-41ED-950A-B1CFE494753C}">
      <dgm:prSet phldrT="[文本]" custT="1"/>
      <dgm:spPr/>
      <dgm:t>
        <a:bodyPr/>
        <a:lstStyle/>
        <a:p>
          <a:r>
            <a:rPr lang="en-US" altLang="zh-CN" sz="3200" dirty="0">
              <a:solidFill>
                <a:schemeClr val="tx2">
                  <a:lumMod val="10000"/>
                </a:schemeClr>
              </a:solidFill>
            </a:rPr>
            <a:t>Music without boundaries</a:t>
          </a:r>
          <a:endParaRPr lang="zh-CN" altLang="en-US" sz="3200" dirty="0">
            <a:solidFill>
              <a:schemeClr val="tx2">
                <a:lumMod val="10000"/>
              </a:schemeClr>
            </a:solidFill>
          </a:endParaRPr>
        </a:p>
      </dgm:t>
    </dgm:pt>
    <dgm:pt modelId="{A3C5D553-2A48-4069-9E50-D001189EF423}" type="parTrans" cxnId="{FA8B8567-494A-4562-AB5A-DC33F513856A}">
      <dgm:prSet/>
      <dgm:spPr/>
      <dgm:t>
        <a:bodyPr/>
        <a:lstStyle/>
        <a:p>
          <a:endParaRPr lang="zh-CN" altLang="en-US"/>
        </a:p>
      </dgm:t>
    </dgm:pt>
    <dgm:pt modelId="{7B34C1F0-87FD-4998-88B1-5960DCEE698E}" type="sibTrans" cxnId="{FA8B8567-494A-4562-AB5A-DC33F513856A}">
      <dgm:prSet/>
      <dgm:spPr/>
      <dgm:t>
        <a:bodyPr/>
        <a:lstStyle/>
        <a:p>
          <a:endParaRPr lang="zh-CN" altLang="en-US"/>
        </a:p>
      </dgm:t>
    </dgm:pt>
    <dgm:pt modelId="{B56909EF-4D96-4C44-B9FE-A2D759CD3D98}">
      <dgm:prSet phldrT="[文本]" custT="1"/>
      <dgm:spPr/>
      <dgm:t>
        <a:bodyPr/>
        <a:lstStyle/>
        <a:p>
          <a:pPr algn="l"/>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one of the world’s greatest ________</a:t>
          </a:r>
          <a:r>
            <a:rPr 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（作曲家）</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was born in China in 1958. He has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in music(</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对。。展露兴趣</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since he was very young. </a:t>
          </a:r>
          <a:endParaRPr lang="zh-CN" altLang="en-US" sz="2400" dirty="0"/>
        </a:p>
      </dgm:t>
    </dgm:pt>
    <dgm:pt modelId="{7A4F2710-FC58-4D03-88A4-EDF03421995C}" type="parTrans" cxnId="{BA71155B-A5EF-4C55-A976-52DC67A9C8AE}">
      <dgm:prSet/>
      <dgm:spPr/>
      <dgm:t>
        <a:bodyPr/>
        <a:lstStyle/>
        <a:p>
          <a:endParaRPr lang="zh-CN" altLang="en-US"/>
        </a:p>
      </dgm:t>
    </dgm:pt>
    <dgm:pt modelId="{E75D9693-680D-4DE8-9467-CBC9F4DAB7C5}" type="sibTrans" cxnId="{BA71155B-A5EF-4C55-A976-52DC67A9C8AE}">
      <dgm:prSet/>
      <dgm:spPr/>
      <dgm:t>
        <a:bodyPr/>
        <a:lstStyle/>
        <a:p>
          <a:endParaRPr lang="zh-CN" altLang="en-US"/>
        </a:p>
      </dgm:t>
    </dgm:pt>
    <dgm:pt modelId="{2D43DFB7-5CF9-44B5-8411-4D058D1E8051}">
      <dgm:prSet phldrT="[文本]" custT="1"/>
      <dgm:spPr/>
      <dgm:t>
        <a:bodyPr/>
        <a:lstStyle/>
        <a:p>
          <a:pPr algn="l"/>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made music with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objects like stones and paper. In one of his piece of music Water ,he doesn’t use any musical ________. The sounds all come from nature and they create different pictures in different minds. </a:t>
          </a:r>
          <a:endParaRPr lang="zh-CN" altLang="en-US" sz="2400" dirty="0"/>
        </a:p>
      </dgm:t>
    </dgm:pt>
    <dgm:pt modelId="{0E344F28-AFD1-438C-8FCA-B046D11F7ED3}" type="parTrans" cxnId="{8567C22B-9C95-4323-924C-EE5C7C4F9B86}">
      <dgm:prSet/>
      <dgm:spPr/>
      <dgm:t>
        <a:bodyPr/>
        <a:lstStyle/>
        <a:p>
          <a:endParaRPr lang="zh-CN" altLang="en-US"/>
        </a:p>
      </dgm:t>
    </dgm:pt>
    <dgm:pt modelId="{34039B86-B970-47F1-B07B-9EA86BD5D1D9}" type="sibTrans" cxnId="{8567C22B-9C95-4323-924C-EE5C7C4F9B86}">
      <dgm:prSet/>
      <dgm:spPr/>
      <dgm:t>
        <a:bodyPr/>
        <a:lstStyle/>
        <a:p>
          <a:endParaRPr lang="zh-CN" altLang="en-US"/>
        </a:p>
      </dgm:t>
    </dgm:pt>
    <dgm:pt modelId="{4281A794-F6AC-4266-A9B9-495D7F9B29E3}">
      <dgm:prSet phldrT="[文本]" custT="1"/>
      <dgm:spPr/>
      <dgm:t>
        <a:bodyPr/>
        <a:lstStyle/>
        <a:p>
          <a:pPr algn="l"/>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His music for the Beijing Olympics </a:t>
          </a:r>
          <a:r>
            <a:rPr lang="en-US" sz="2400" u="none"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use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none"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Chinese</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music and sounds of an ancient Chinese bell, Though it is in a ________ style.</a:t>
          </a:r>
          <a:endParaRPr lang="zh-CN" altLang="en-US" sz="2400" dirty="0"/>
        </a:p>
      </dgm:t>
    </dgm:pt>
    <dgm:pt modelId="{D0F45FF0-4C45-4E48-B5CD-CB7993F664B4}" type="parTrans" cxnId="{70350821-E784-4005-8844-AC849DCD389F}">
      <dgm:prSet/>
      <dgm:spPr/>
      <dgm:t>
        <a:bodyPr/>
        <a:lstStyle/>
        <a:p>
          <a:endParaRPr lang="zh-CN" altLang="en-US"/>
        </a:p>
      </dgm:t>
    </dgm:pt>
    <dgm:pt modelId="{7354CECA-AA84-473E-BA3D-DE669D1A8684}" type="sibTrans" cxnId="{70350821-E784-4005-8844-AC849DCD389F}">
      <dgm:prSet/>
      <dgm:spPr/>
      <dgm:t>
        <a:bodyPr/>
        <a:lstStyle/>
        <a:p>
          <a:endParaRPr lang="zh-CN" altLang="en-US"/>
        </a:p>
      </dgm:t>
    </dgm:pt>
    <dgm:pt modelId="{D644906D-B14C-4B03-99C8-046F5ED2FD63}">
      <dgm:prSet phldrT="[文本]" custT="1"/>
      <dgm:spPr/>
      <dgm:t>
        <a:bodyPr/>
        <a:lstStyle/>
        <a:p>
          <a:pPr algn="l"/>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Dun’s music has</a:t>
          </a:r>
        </a:p>
        <a:p>
          <a:pPr algn="l"/>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none"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p>
        <a:p>
          <a:pPr algn="l"/>
          <a:r>
            <a:rPr lang="en-US" sz="2400" u="none"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成功地把中西方音乐融合在一起）</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and helped build a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between the East and West.</a:t>
          </a:r>
          <a:endParaRPr lang="zh-CN" altLang="en-US" sz="2400" dirty="0"/>
        </a:p>
      </dgm:t>
    </dgm:pt>
    <dgm:pt modelId="{8E59C23B-37D5-4B61-ACD0-535D1976EEA7}" type="parTrans" cxnId="{3B792FE8-D738-46AB-A1C1-3923ED2B3581}">
      <dgm:prSet/>
      <dgm:spPr/>
      <dgm:t>
        <a:bodyPr/>
        <a:lstStyle/>
        <a:p>
          <a:endParaRPr lang="zh-CN" altLang="en-US"/>
        </a:p>
      </dgm:t>
    </dgm:pt>
    <dgm:pt modelId="{A917F998-CA64-4613-96C7-FE1A33A7ABF8}" type="sibTrans" cxnId="{3B792FE8-D738-46AB-A1C1-3923ED2B3581}">
      <dgm:prSet/>
      <dgm:spPr/>
      <dgm:t>
        <a:bodyPr/>
        <a:lstStyle/>
        <a:p>
          <a:endParaRPr lang="zh-CN" altLang="en-US"/>
        </a:p>
      </dgm:t>
    </dgm:pt>
    <dgm:pt modelId="{92D4799E-625C-4DDA-8C0C-95AA3CBACE6C}" type="pres">
      <dgm:prSet presAssocID="{0F8EEAB2-F748-4A6C-863D-AA63FE3247AA}" presName="diagram" presStyleCnt="0">
        <dgm:presLayoutVars>
          <dgm:chMax val="1"/>
          <dgm:dir/>
          <dgm:animLvl val="ctr"/>
          <dgm:resizeHandles val="exact"/>
        </dgm:presLayoutVars>
      </dgm:prSet>
      <dgm:spPr/>
    </dgm:pt>
    <dgm:pt modelId="{F50B8053-65DC-45F8-8B0A-370B03E700CF}" type="pres">
      <dgm:prSet presAssocID="{0F8EEAB2-F748-4A6C-863D-AA63FE3247AA}" presName="matrix" presStyleCnt="0"/>
      <dgm:spPr/>
    </dgm:pt>
    <dgm:pt modelId="{A827BD07-F98A-457F-924D-3DFC4ADE12B5}" type="pres">
      <dgm:prSet presAssocID="{0F8EEAB2-F748-4A6C-863D-AA63FE3247AA}" presName="tile1" presStyleLbl="node1" presStyleIdx="0" presStyleCnt="4" custLinFactNeighborX="-1548" custLinFactNeighborY="-12020"/>
      <dgm:spPr/>
    </dgm:pt>
    <dgm:pt modelId="{0B009F6C-DC51-4D0D-AEF6-B9EFA0E7734D}" type="pres">
      <dgm:prSet presAssocID="{0F8EEAB2-F748-4A6C-863D-AA63FE3247AA}" presName="tile1text" presStyleLbl="node1" presStyleIdx="0" presStyleCnt="4">
        <dgm:presLayoutVars>
          <dgm:chMax val="0"/>
          <dgm:chPref val="0"/>
          <dgm:bulletEnabled val="1"/>
        </dgm:presLayoutVars>
      </dgm:prSet>
      <dgm:spPr/>
    </dgm:pt>
    <dgm:pt modelId="{F220E881-E394-4926-810F-1FD323C16D3C}" type="pres">
      <dgm:prSet presAssocID="{0F8EEAB2-F748-4A6C-863D-AA63FE3247AA}" presName="tile2" presStyleLbl="node1" presStyleIdx="1" presStyleCnt="4"/>
      <dgm:spPr/>
    </dgm:pt>
    <dgm:pt modelId="{C56D6B3C-37E9-4D8E-A4A1-3A11F7EF51A2}" type="pres">
      <dgm:prSet presAssocID="{0F8EEAB2-F748-4A6C-863D-AA63FE3247AA}" presName="tile2text" presStyleLbl="node1" presStyleIdx="1" presStyleCnt="4">
        <dgm:presLayoutVars>
          <dgm:chMax val="0"/>
          <dgm:chPref val="0"/>
          <dgm:bulletEnabled val="1"/>
        </dgm:presLayoutVars>
      </dgm:prSet>
      <dgm:spPr/>
    </dgm:pt>
    <dgm:pt modelId="{3962796F-E991-4D6D-BBB0-028A07CFE478}" type="pres">
      <dgm:prSet presAssocID="{0F8EEAB2-F748-4A6C-863D-AA63FE3247AA}" presName="tile3" presStyleLbl="node1" presStyleIdx="2" presStyleCnt="4"/>
      <dgm:spPr/>
    </dgm:pt>
    <dgm:pt modelId="{62903BA0-B49D-47F8-9D5C-A951B8AB4421}" type="pres">
      <dgm:prSet presAssocID="{0F8EEAB2-F748-4A6C-863D-AA63FE3247AA}" presName="tile3text" presStyleLbl="node1" presStyleIdx="2" presStyleCnt="4">
        <dgm:presLayoutVars>
          <dgm:chMax val="0"/>
          <dgm:chPref val="0"/>
          <dgm:bulletEnabled val="1"/>
        </dgm:presLayoutVars>
      </dgm:prSet>
      <dgm:spPr/>
    </dgm:pt>
    <dgm:pt modelId="{A33144C3-33BA-493C-A973-AF582562CCE5}" type="pres">
      <dgm:prSet presAssocID="{0F8EEAB2-F748-4A6C-863D-AA63FE3247AA}" presName="tile4" presStyleLbl="node1" presStyleIdx="3" presStyleCnt="4"/>
      <dgm:spPr/>
    </dgm:pt>
    <dgm:pt modelId="{FABE4684-66BC-4040-944D-E341381E8538}" type="pres">
      <dgm:prSet presAssocID="{0F8EEAB2-F748-4A6C-863D-AA63FE3247AA}" presName="tile4text" presStyleLbl="node1" presStyleIdx="3" presStyleCnt="4">
        <dgm:presLayoutVars>
          <dgm:chMax val="0"/>
          <dgm:chPref val="0"/>
          <dgm:bulletEnabled val="1"/>
        </dgm:presLayoutVars>
      </dgm:prSet>
      <dgm:spPr/>
    </dgm:pt>
    <dgm:pt modelId="{322586BA-4AA8-475B-8259-BF1AE1D567AA}" type="pres">
      <dgm:prSet presAssocID="{0F8EEAB2-F748-4A6C-863D-AA63FE3247AA}" presName="centerTile" presStyleLbl="fgShp" presStyleIdx="0" presStyleCnt="1">
        <dgm:presLayoutVars>
          <dgm:chMax val="0"/>
          <dgm:chPref val="0"/>
        </dgm:presLayoutVars>
      </dgm:prSet>
      <dgm:spPr/>
    </dgm:pt>
  </dgm:ptLst>
  <dgm:cxnLst>
    <dgm:cxn modelId="{DC55F609-0C84-4BC0-AE3F-F912AABA8B2D}" type="presOf" srcId="{4281A794-F6AC-4266-A9B9-495D7F9B29E3}" destId="{3962796F-E991-4D6D-BBB0-028A07CFE478}" srcOrd="0" destOrd="0" presId="urn:microsoft.com/office/officeart/2005/8/layout/matrix1"/>
    <dgm:cxn modelId="{70350821-E784-4005-8844-AC849DCD389F}" srcId="{5893DAC1-38C2-41ED-950A-B1CFE494753C}" destId="{4281A794-F6AC-4266-A9B9-495D7F9B29E3}" srcOrd="2" destOrd="0" parTransId="{D0F45FF0-4C45-4E48-B5CD-CB7993F664B4}" sibTransId="{7354CECA-AA84-473E-BA3D-DE669D1A8684}"/>
    <dgm:cxn modelId="{77C09722-49B9-40C6-83D7-C1FF2838ED06}" type="presOf" srcId="{2D43DFB7-5CF9-44B5-8411-4D058D1E8051}" destId="{F220E881-E394-4926-810F-1FD323C16D3C}" srcOrd="0" destOrd="0" presId="urn:microsoft.com/office/officeart/2005/8/layout/matrix1"/>
    <dgm:cxn modelId="{8567C22B-9C95-4323-924C-EE5C7C4F9B86}" srcId="{5893DAC1-38C2-41ED-950A-B1CFE494753C}" destId="{2D43DFB7-5CF9-44B5-8411-4D058D1E8051}" srcOrd="1" destOrd="0" parTransId="{0E344F28-AFD1-438C-8FCA-B046D11F7ED3}" sibTransId="{34039B86-B970-47F1-B07B-9EA86BD5D1D9}"/>
    <dgm:cxn modelId="{BA71155B-A5EF-4C55-A976-52DC67A9C8AE}" srcId="{5893DAC1-38C2-41ED-950A-B1CFE494753C}" destId="{B56909EF-4D96-4C44-B9FE-A2D759CD3D98}" srcOrd="0" destOrd="0" parTransId="{7A4F2710-FC58-4D03-88A4-EDF03421995C}" sibTransId="{E75D9693-680D-4DE8-9467-CBC9F4DAB7C5}"/>
    <dgm:cxn modelId="{FA8B8567-494A-4562-AB5A-DC33F513856A}" srcId="{0F8EEAB2-F748-4A6C-863D-AA63FE3247AA}" destId="{5893DAC1-38C2-41ED-950A-B1CFE494753C}" srcOrd="0" destOrd="0" parTransId="{A3C5D553-2A48-4069-9E50-D001189EF423}" sibTransId="{7B34C1F0-87FD-4998-88B1-5960DCEE698E}"/>
    <dgm:cxn modelId="{2E7C0E6B-0DBC-4FCE-949D-FC2FFE5A00B9}" type="presOf" srcId="{B56909EF-4D96-4C44-B9FE-A2D759CD3D98}" destId="{0B009F6C-DC51-4D0D-AEF6-B9EFA0E7734D}" srcOrd="1" destOrd="0" presId="urn:microsoft.com/office/officeart/2005/8/layout/matrix1"/>
    <dgm:cxn modelId="{561A8970-0958-4EB0-ACFB-DD6DB0DE019E}" type="presOf" srcId="{0F8EEAB2-F748-4A6C-863D-AA63FE3247AA}" destId="{92D4799E-625C-4DDA-8C0C-95AA3CBACE6C}" srcOrd="0" destOrd="0" presId="urn:microsoft.com/office/officeart/2005/8/layout/matrix1"/>
    <dgm:cxn modelId="{FF1DD476-3F36-4D35-B47D-DB90790FB84D}" type="presOf" srcId="{B56909EF-4D96-4C44-B9FE-A2D759CD3D98}" destId="{A827BD07-F98A-457F-924D-3DFC4ADE12B5}" srcOrd="0" destOrd="0" presId="urn:microsoft.com/office/officeart/2005/8/layout/matrix1"/>
    <dgm:cxn modelId="{39A56A87-EED1-4DC7-A97E-A17FED23E988}" type="presOf" srcId="{5893DAC1-38C2-41ED-950A-B1CFE494753C}" destId="{322586BA-4AA8-475B-8259-BF1AE1D567AA}" srcOrd="0" destOrd="0" presId="urn:microsoft.com/office/officeart/2005/8/layout/matrix1"/>
    <dgm:cxn modelId="{EEFB1F91-E2EF-41B9-9987-CEB86705E05E}" type="presOf" srcId="{D644906D-B14C-4B03-99C8-046F5ED2FD63}" destId="{A33144C3-33BA-493C-A973-AF582562CCE5}" srcOrd="0" destOrd="0" presId="urn:microsoft.com/office/officeart/2005/8/layout/matrix1"/>
    <dgm:cxn modelId="{C05D7AB2-626D-4517-B924-178C40CD1763}" type="presOf" srcId="{2D43DFB7-5CF9-44B5-8411-4D058D1E8051}" destId="{C56D6B3C-37E9-4D8E-A4A1-3A11F7EF51A2}" srcOrd="1" destOrd="0" presId="urn:microsoft.com/office/officeart/2005/8/layout/matrix1"/>
    <dgm:cxn modelId="{3B792FE8-D738-46AB-A1C1-3923ED2B3581}" srcId="{5893DAC1-38C2-41ED-950A-B1CFE494753C}" destId="{D644906D-B14C-4B03-99C8-046F5ED2FD63}" srcOrd="3" destOrd="0" parTransId="{8E59C23B-37D5-4B61-ACD0-535D1976EEA7}" sibTransId="{A917F998-CA64-4613-96C7-FE1A33A7ABF8}"/>
    <dgm:cxn modelId="{2CB5E0ED-5B51-475A-BAB9-89D65C9B7305}" type="presOf" srcId="{D644906D-B14C-4B03-99C8-046F5ED2FD63}" destId="{FABE4684-66BC-4040-944D-E341381E8538}" srcOrd="1" destOrd="0" presId="urn:microsoft.com/office/officeart/2005/8/layout/matrix1"/>
    <dgm:cxn modelId="{DAB6CFFC-3EFC-45D2-9690-99C37A4A9E49}" type="presOf" srcId="{4281A794-F6AC-4266-A9B9-495D7F9B29E3}" destId="{62903BA0-B49D-47F8-9D5C-A951B8AB4421}" srcOrd="1" destOrd="0" presId="urn:microsoft.com/office/officeart/2005/8/layout/matrix1"/>
    <dgm:cxn modelId="{064FC7EE-A813-40C2-889C-A40A53CDEC2D}" type="presParOf" srcId="{92D4799E-625C-4DDA-8C0C-95AA3CBACE6C}" destId="{F50B8053-65DC-45F8-8B0A-370B03E700CF}" srcOrd="0" destOrd="0" presId="urn:microsoft.com/office/officeart/2005/8/layout/matrix1"/>
    <dgm:cxn modelId="{0D2683B4-75D0-430F-8A5D-B9B7991F242D}" type="presParOf" srcId="{F50B8053-65DC-45F8-8B0A-370B03E700CF}" destId="{A827BD07-F98A-457F-924D-3DFC4ADE12B5}" srcOrd="0" destOrd="0" presId="urn:microsoft.com/office/officeart/2005/8/layout/matrix1"/>
    <dgm:cxn modelId="{87DDD51F-5D52-42F6-80C9-788599CE24F3}" type="presParOf" srcId="{F50B8053-65DC-45F8-8B0A-370B03E700CF}" destId="{0B009F6C-DC51-4D0D-AEF6-B9EFA0E7734D}" srcOrd="1" destOrd="0" presId="urn:microsoft.com/office/officeart/2005/8/layout/matrix1"/>
    <dgm:cxn modelId="{A4AC54CD-0C72-4DAE-8B66-1B71A49F8AF2}" type="presParOf" srcId="{F50B8053-65DC-45F8-8B0A-370B03E700CF}" destId="{F220E881-E394-4926-810F-1FD323C16D3C}" srcOrd="2" destOrd="0" presId="urn:microsoft.com/office/officeart/2005/8/layout/matrix1"/>
    <dgm:cxn modelId="{E8026494-3F47-4C3A-9822-04D75FAF8121}" type="presParOf" srcId="{F50B8053-65DC-45F8-8B0A-370B03E700CF}" destId="{C56D6B3C-37E9-4D8E-A4A1-3A11F7EF51A2}" srcOrd="3" destOrd="0" presId="urn:microsoft.com/office/officeart/2005/8/layout/matrix1"/>
    <dgm:cxn modelId="{A456CA76-FA01-468B-9BA0-265EDACA602B}" type="presParOf" srcId="{F50B8053-65DC-45F8-8B0A-370B03E700CF}" destId="{3962796F-E991-4D6D-BBB0-028A07CFE478}" srcOrd="4" destOrd="0" presId="urn:microsoft.com/office/officeart/2005/8/layout/matrix1"/>
    <dgm:cxn modelId="{2B964531-3B70-48A5-B2F7-2EEF7ACC6F48}" type="presParOf" srcId="{F50B8053-65DC-45F8-8B0A-370B03E700CF}" destId="{62903BA0-B49D-47F8-9D5C-A951B8AB4421}" srcOrd="5" destOrd="0" presId="urn:microsoft.com/office/officeart/2005/8/layout/matrix1"/>
    <dgm:cxn modelId="{69F24467-754D-4EB4-8D64-30059AD884F0}" type="presParOf" srcId="{F50B8053-65DC-45F8-8B0A-370B03E700CF}" destId="{A33144C3-33BA-493C-A973-AF582562CCE5}" srcOrd="6" destOrd="0" presId="urn:microsoft.com/office/officeart/2005/8/layout/matrix1"/>
    <dgm:cxn modelId="{C70BB907-9E9C-4386-A887-0C19C6211B42}" type="presParOf" srcId="{F50B8053-65DC-45F8-8B0A-370B03E700CF}" destId="{FABE4684-66BC-4040-944D-E341381E8538}" srcOrd="7" destOrd="0" presId="urn:microsoft.com/office/officeart/2005/8/layout/matrix1"/>
    <dgm:cxn modelId="{864A2323-44AC-46D7-9F51-8E83627985DF}" type="presParOf" srcId="{92D4799E-625C-4DDA-8C0C-95AA3CBACE6C}" destId="{322586BA-4AA8-475B-8259-BF1AE1D567AA}" srcOrd="1" destOrd="0" presId="urn:microsoft.com/office/officeart/2005/8/layout/matrix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AC67DD-4275-4443-8157-C70ABC027035}"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zh-CN" altLang="en-US"/>
        </a:p>
      </dgm:t>
    </dgm:pt>
    <dgm:pt modelId="{B06A9DA8-24ED-4F5A-8863-99F3140E4C82}">
      <dgm:prSet phldrT="[文本]" phldr="1"/>
      <dgm:spPr/>
      <dgm:t>
        <a:bodyPr/>
        <a:lstStyle/>
        <a:p>
          <a:endParaRPr lang="zh-CN" altLang="en-US" dirty="0"/>
        </a:p>
      </dgm:t>
    </dgm:pt>
    <dgm:pt modelId="{C84BE998-F31B-4934-B6B5-4C8DB3B48E3A}" type="parTrans" cxnId="{709D8E12-B32D-48E2-8241-E1D053246856}">
      <dgm:prSet/>
      <dgm:spPr/>
      <dgm:t>
        <a:bodyPr/>
        <a:lstStyle/>
        <a:p>
          <a:endParaRPr lang="zh-CN" altLang="en-US"/>
        </a:p>
      </dgm:t>
    </dgm:pt>
    <dgm:pt modelId="{01D19AC5-AC7E-41C3-8786-A563D3DC4D5C}" type="sibTrans" cxnId="{709D8E12-B32D-48E2-8241-E1D053246856}">
      <dgm:prSet/>
      <dgm:spPr/>
      <dgm:t>
        <a:bodyPr/>
        <a:lstStyle/>
        <a:p>
          <a:endParaRPr lang="zh-CN" altLang="en-US"/>
        </a:p>
      </dgm:t>
    </dgm:pt>
    <dgm:pt modelId="{56F22E4F-20A4-40FA-AE49-536D5EA8DDF4}">
      <dgm:prSet phldrT="[文本]" phldr="1"/>
      <dgm:spPr/>
      <dgm:t>
        <a:bodyPr/>
        <a:lstStyle/>
        <a:p>
          <a:endParaRPr lang="zh-CN" altLang="en-US" dirty="0"/>
        </a:p>
      </dgm:t>
    </dgm:pt>
    <dgm:pt modelId="{0CDA09EB-F505-4C24-800B-B633B6015CC5}" type="parTrans" cxnId="{95255F86-437F-442C-8182-7AF167E193FE}">
      <dgm:prSet/>
      <dgm:spPr/>
      <dgm:t>
        <a:bodyPr/>
        <a:lstStyle/>
        <a:p>
          <a:endParaRPr lang="zh-CN" altLang="en-US"/>
        </a:p>
      </dgm:t>
    </dgm:pt>
    <dgm:pt modelId="{78E09D39-A7AC-448D-B337-1CC0D0E9245D}" type="sibTrans" cxnId="{95255F86-437F-442C-8182-7AF167E193FE}">
      <dgm:prSet/>
      <dgm:spPr/>
      <dgm:t>
        <a:bodyPr/>
        <a:lstStyle/>
        <a:p>
          <a:endParaRPr lang="zh-CN" altLang="en-US"/>
        </a:p>
      </dgm:t>
    </dgm:pt>
    <dgm:pt modelId="{A9A78286-BC18-440F-8F3C-2B134AC37420}">
      <dgm:prSet phldrT="[文本]" phldr="1"/>
      <dgm:spPr/>
      <dgm:t>
        <a:bodyPr/>
        <a:lstStyle/>
        <a:p>
          <a:endParaRPr lang="zh-CN" altLang="en-US" dirty="0"/>
        </a:p>
      </dgm:t>
    </dgm:pt>
    <dgm:pt modelId="{FF5DA7DB-A1E2-4F7D-ADF2-175305082903}" type="parTrans" cxnId="{2A7D7E1C-1611-4147-809B-6ABD9354FD64}">
      <dgm:prSet/>
      <dgm:spPr/>
      <dgm:t>
        <a:bodyPr/>
        <a:lstStyle/>
        <a:p>
          <a:endParaRPr lang="zh-CN" altLang="en-US"/>
        </a:p>
      </dgm:t>
    </dgm:pt>
    <dgm:pt modelId="{37F66B27-0EB4-4270-A11D-EDA916DF9410}" type="sibTrans" cxnId="{2A7D7E1C-1611-4147-809B-6ABD9354FD64}">
      <dgm:prSet/>
      <dgm:spPr/>
      <dgm:t>
        <a:bodyPr/>
        <a:lstStyle/>
        <a:p>
          <a:endParaRPr lang="zh-CN" altLang="en-US"/>
        </a:p>
      </dgm:t>
    </dgm:pt>
    <dgm:pt modelId="{C216FFF5-1FA6-4E65-8025-19F80C6DD981}">
      <dgm:prSet/>
      <dgm:spPr/>
      <dgm:t>
        <a:bodyPr/>
        <a:lstStyle/>
        <a:p>
          <a:endParaRPr lang="zh-CN" altLang="en-US"/>
        </a:p>
      </dgm:t>
    </dgm:pt>
    <dgm:pt modelId="{EB39DF6C-5FFB-4D60-8658-6AABEEAF77AC}" type="parTrans" cxnId="{0A75D1E7-4F29-491E-81EF-36B1ECDB2E54}">
      <dgm:prSet/>
      <dgm:spPr/>
      <dgm:t>
        <a:bodyPr/>
        <a:lstStyle/>
        <a:p>
          <a:endParaRPr lang="zh-CN" altLang="en-US"/>
        </a:p>
      </dgm:t>
    </dgm:pt>
    <dgm:pt modelId="{35CDC929-C5FC-4D8C-B8B6-2C884DD44697}" type="sibTrans" cxnId="{0A75D1E7-4F29-491E-81EF-36B1ECDB2E54}">
      <dgm:prSet/>
      <dgm:spPr/>
      <dgm:t>
        <a:bodyPr/>
        <a:lstStyle/>
        <a:p>
          <a:endParaRPr lang="zh-CN" altLang="en-US"/>
        </a:p>
      </dgm:t>
    </dgm:pt>
    <dgm:pt modelId="{03B52DE7-EC0C-40A9-9D00-93F0E119977E}" type="pres">
      <dgm:prSet presAssocID="{A5AC67DD-4275-4443-8157-C70ABC027035}" presName="rootnode" presStyleCnt="0">
        <dgm:presLayoutVars>
          <dgm:chMax/>
          <dgm:chPref/>
          <dgm:dir/>
          <dgm:animLvl val="lvl"/>
        </dgm:presLayoutVars>
      </dgm:prSet>
      <dgm:spPr/>
    </dgm:pt>
    <dgm:pt modelId="{5F6B89A8-DE7D-491C-97A3-6DC50BEBC7EB}" type="pres">
      <dgm:prSet presAssocID="{B06A9DA8-24ED-4F5A-8863-99F3140E4C82}" presName="composite" presStyleCnt="0"/>
      <dgm:spPr/>
    </dgm:pt>
    <dgm:pt modelId="{D8A6CFE5-2739-494A-8862-DD0728E07368}" type="pres">
      <dgm:prSet presAssocID="{B06A9DA8-24ED-4F5A-8863-99F3140E4C82}" presName="LShape" presStyleLbl="alignNode1" presStyleIdx="0" presStyleCnt="7"/>
      <dgm:spPr/>
    </dgm:pt>
    <dgm:pt modelId="{CA7579E4-1D23-4AEF-AFBF-A8961E99305D}" type="pres">
      <dgm:prSet presAssocID="{B06A9DA8-24ED-4F5A-8863-99F3140E4C82}" presName="ParentText" presStyleLbl="revTx" presStyleIdx="0" presStyleCnt="4">
        <dgm:presLayoutVars>
          <dgm:chMax val="0"/>
          <dgm:chPref val="0"/>
          <dgm:bulletEnabled val="1"/>
        </dgm:presLayoutVars>
      </dgm:prSet>
      <dgm:spPr/>
    </dgm:pt>
    <dgm:pt modelId="{021ACC9C-7D3E-44AA-A5F9-1B0EC0471102}" type="pres">
      <dgm:prSet presAssocID="{B06A9DA8-24ED-4F5A-8863-99F3140E4C82}" presName="Triangle" presStyleLbl="alignNode1" presStyleIdx="1" presStyleCnt="7"/>
      <dgm:spPr/>
    </dgm:pt>
    <dgm:pt modelId="{CFFA9B09-09B6-4DCD-827A-2C7F02575A66}" type="pres">
      <dgm:prSet presAssocID="{01D19AC5-AC7E-41C3-8786-A563D3DC4D5C}" presName="sibTrans" presStyleCnt="0"/>
      <dgm:spPr/>
    </dgm:pt>
    <dgm:pt modelId="{A19A28CE-B018-45C0-9D88-02F0C02610BC}" type="pres">
      <dgm:prSet presAssocID="{01D19AC5-AC7E-41C3-8786-A563D3DC4D5C}" presName="space" presStyleCnt="0"/>
      <dgm:spPr/>
    </dgm:pt>
    <dgm:pt modelId="{4C5B4D43-D894-47F2-938A-719457A75A59}" type="pres">
      <dgm:prSet presAssocID="{56F22E4F-20A4-40FA-AE49-536D5EA8DDF4}" presName="composite" presStyleCnt="0"/>
      <dgm:spPr/>
    </dgm:pt>
    <dgm:pt modelId="{4B0B888D-49C5-4517-8489-D21DF87E79E3}" type="pres">
      <dgm:prSet presAssocID="{56F22E4F-20A4-40FA-AE49-536D5EA8DDF4}" presName="LShape" presStyleLbl="alignNode1" presStyleIdx="2" presStyleCnt="7" custScaleY="98659"/>
      <dgm:spPr/>
    </dgm:pt>
    <dgm:pt modelId="{406CC9AE-4F9B-4084-8D2B-C75F54EBDBE3}" type="pres">
      <dgm:prSet presAssocID="{56F22E4F-20A4-40FA-AE49-536D5EA8DDF4}" presName="ParentText" presStyleLbl="revTx" presStyleIdx="1" presStyleCnt="4">
        <dgm:presLayoutVars>
          <dgm:chMax val="0"/>
          <dgm:chPref val="0"/>
          <dgm:bulletEnabled val="1"/>
        </dgm:presLayoutVars>
      </dgm:prSet>
      <dgm:spPr/>
    </dgm:pt>
    <dgm:pt modelId="{5FCCACC2-4827-46B6-9E45-696DBF6A7464}" type="pres">
      <dgm:prSet presAssocID="{56F22E4F-20A4-40FA-AE49-536D5EA8DDF4}" presName="Triangle" presStyleLbl="alignNode1" presStyleIdx="3" presStyleCnt="7"/>
      <dgm:spPr/>
    </dgm:pt>
    <dgm:pt modelId="{6D5DE5B9-F299-428D-861D-54651E417286}" type="pres">
      <dgm:prSet presAssocID="{78E09D39-A7AC-448D-B337-1CC0D0E9245D}" presName="sibTrans" presStyleCnt="0"/>
      <dgm:spPr/>
    </dgm:pt>
    <dgm:pt modelId="{6DDA7D53-D6D9-44FA-A832-CDB588BF216C}" type="pres">
      <dgm:prSet presAssocID="{78E09D39-A7AC-448D-B337-1CC0D0E9245D}" presName="space" presStyleCnt="0"/>
      <dgm:spPr/>
    </dgm:pt>
    <dgm:pt modelId="{FEE3320D-2F45-46DA-AA8F-E0D7E3962AC6}" type="pres">
      <dgm:prSet presAssocID="{A9A78286-BC18-440F-8F3C-2B134AC37420}" presName="composite" presStyleCnt="0"/>
      <dgm:spPr/>
    </dgm:pt>
    <dgm:pt modelId="{65764CA8-6492-4214-A0EF-536DBEF19EEC}" type="pres">
      <dgm:prSet presAssocID="{A9A78286-BC18-440F-8F3C-2B134AC37420}" presName="LShape" presStyleLbl="alignNode1" presStyleIdx="4" presStyleCnt="7"/>
      <dgm:spPr/>
    </dgm:pt>
    <dgm:pt modelId="{2C81A3B1-AEAB-408B-A937-F8CB08412420}" type="pres">
      <dgm:prSet presAssocID="{A9A78286-BC18-440F-8F3C-2B134AC37420}" presName="ParentText" presStyleLbl="revTx" presStyleIdx="2" presStyleCnt="4">
        <dgm:presLayoutVars>
          <dgm:chMax val="0"/>
          <dgm:chPref val="0"/>
          <dgm:bulletEnabled val="1"/>
        </dgm:presLayoutVars>
      </dgm:prSet>
      <dgm:spPr/>
    </dgm:pt>
    <dgm:pt modelId="{F66094EC-EC5A-4E4A-89A7-B9088B4C9AC1}" type="pres">
      <dgm:prSet presAssocID="{A9A78286-BC18-440F-8F3C-2B134AC37420}" presName="Triangle" presStyleLbl="alignNode1" presStyleIdx="5" presStyleCnt="7"/>
      <dgm:spPr/>
    </dgm:pt>
    <dgm:pt modelId="{6F7E7E45-945B-4B3C-A9EE-621B653F167F}" type="pres">
      <dgm:prSet presAssocID="{37F66B27-0EB4-4270-A11D-EDA916DF9410}" presName="sibTrans" presStyleCnt="0"/>
      <dgm:spPr/>
    </dgm:pt>
    <dgm:pt modelId="{0C3F535A-097F-461E-A984-DCD1981EA0BE}" type="pres">
      <dgm:prSet presAssocID="{37F66B27-0EB4-4270-A11D-EDA916DF9410}" presName="space" presStyleCnt="0"/>
      <dgm:spPr/>
    </dgm:pt>
    <dgm:pt modelId="{D9A60151-28E8-4622-B4EE-B3F6E3AAAC55}" type="pres">
      <dgm:prSet presAssocID="{C216FFF5-1FA6-4E65-8025-19F80C6DD981}" presName="composite" presStyleCnt="0"/>
      <dgm:spPr/>
    </dgm:pt>
    <dgm:pt modelId="{BE5D4B1F-FC2A-406B-9513-B69A00DA397B}" type="pres">
      <dgm:prSet presAssocID="{C216FFF5-1FA6-4E65-8025-19F80C6DD981}" presName="LShape" presStyleLbl="alignNode1" presStyleIdx="6" presStyleCnt="7"/>
      <dgm:spPr/>
    </dgm:pt>
    <dgm:pt modelId="{B7331FFA-E939-44FF-A7D9-BEBEDD2AB05D}" type="pres">
      <dgm:prSet presAssocID="{C216FFF5-1FA6-4E65-8025-19F80C6DD981}" presName="ParentText" presStyleLbl="revTx" presStyleIdx="3" presStyleCnt="4">
        <dgm:presLayoutVars>
          <dgm:chMax val="0"/>
          <dgm:chPref val="0"/>
          <dgm:bulletEnabled val="1"/>
        </dgm:presLayoutVars>
      </dgm:prSet>
      <dgm:spPr/>
    </dgm:pt>
  </dgm:ptLst>
  <dgm:cxnLst>
    <dgm:cxn modelId="{709D8E12-B32D-48E2-8241-E1D053246856}" srcId="{A5AC67DD-4275-4443-8157-C70ABC027035}" destId="{B06A9DA8-24ED-4F5A-8863-99F3140E4C82}" srcOrd="0" destOrd="0" parTransId="{C84BE998-F31B-4934-B6B5-4C8DB3B48E3A}" sibTransId="{01D19AC5-AC7E-41C3-8786-A563D3DC4D5C}"/>
    <dgm:cxn modelId="{2A7D7E1C-1611-4147-809B-6ABD9354FD64}" srcId="{A5AC67DD-4275-4443-8157-C70ABC027035}" destId="{A9A78286-BC18-440F-8F3C-2B134AC37420}" srcOrd="2" destOrd="0" parTransId="{FF5DA7DB-A1E2-4F7D-ADF2-175305082903}" sibTransId="{37F66B27-0EB4-4270-A11D-EDA916DF9410}"/>
    <dgm:cxn modelId="{F3B7D85D-BFCB-4AB4-B9AB-80D690F4EF8E}" type="presOf" srcId="{B06A9DA8-24ED-4F5A-8863-99F3140E4C82}" destId="{CA7579E4-1D23-4AEF-AFBF-A8961E99305D}" srcOrd="0" destOrd="0" presId="urn:microsoft.com/office/officeart/2009/3/layout/StepUpProcess"/>
    <dgm:cxn modelId="{95255F86-437F-442C-8182-7AF167E193FE}" srcId="{A5AC67DD-4275-4443-8157-C70ABC027035}" destId="{56F22E4F-20A4-40FA-AE49-536D5EA8DDF4}" srcOrd="1" destOrd="0" parTransId="{0CDA09EB-F505-4C24-800B-B633B6015CC5}" sibTransId="{78E09D39-A7AC-448D-B337-1CC0D0E9245D}"/>
    <dgm:cxn modelId="{A8D18296-3FC8-4385-8488-514DED4167C3}" type="presOf" srcId="{56F22E4F-20A4-40FA-AE49-536D5EA8DDF4}" destId="{406CC9AE-4F9B-4084-8D2B-C75F54EBDBE3}" srcOrd="0" destOrd="0" presId="urn:microsoft.com/office/officeart/2009/3/layout/StepUpProcess"/>
    <dgm:cxn modelId="{8DA04CA8-3B5D-4CB0-8AF1-3D011C73E6A2}" type="presOf" srcId="{C216FFF5-1FA6-4E65-8025-19F80C6DD981}" destId="{B7331FFA-E939-44FF-A7D9-BEBEDD2AB05D}" srcOrd="0" destOrd="0" presId="urn:microsoft.com/office/officeart/2009/3/layout/StepUpProcess"/>
    <dgm:cxn modelId="{A3303DE2-4F61-486A-BEFE-780E1DB4E04F}" type="presOf" srcId="{A9A78286-BC18-440F-8F3C-2B134AC37420}" destId="{2C81A3B1-AEAB-408B-A937-F8CB08412420}" srcOrd="0" destOrd="0" presId="urn:microsoft.com/office/officeart/2009/3/layout/StepUpProcess"/>
    <dgm:cxn modelId="{0A75D1E7-4F29-491E-81EF-36B1ECDB2E54}" srcId="{A5AC67DD-4275-4443-8157-C70ABC027035}" destId="{C216FFF5-1FA6-4E65-8025-19F80C6DD981}" srcOrd="3" destOrd="0" parTransId="{EB39DF6C-5FFB-4D60-8658-6AABEEAF77AC}" sibTransId="{35CDC929-C5FC-4D8C-B8B6-2C884DD44697}"/>
    <dgm:cxn modelId="{7C3C40F6-AE92-46EA-A8DA-BB3A3BDF8470}" type="presOf" srcId="{A5AC67DD-4275-4443-8157-C70ABC027035}" destId="{03B52DE7-EC0C-40A9-9D00-93F0E119977E}" srcOrd="0" destOrd="0" presId="urn:microsoft.com/office/officeart/2009/3/layout/StepUpProcess"/>
    <dgm:cxn modelId="{D84F5B60-9170-4278-BC89-4DCB4164AC52}" type="presParOf" srcId="{03B52DE7-EC0C-40A9-9D00-93F0E119977E}" destId="{5F6B89A8-DE7D-491C-97A3-6DC50BEBC7EB}" srcOrd="0" destOrd="0" presId="urn:microsoft.com/office/officeart/2009/3/layout/StepUpProcess"/>
    <dgm:cxn modelId="{457FB3E0-4D50-426C-9690-4619FC08AAB5}" type="presParOf" srcId="{5F6B89A8-DE7D-491C-97A3-6DC50BEBC7EB}" destId="{D8A6CFE5-2739-494A-8862-DD0728E07368}" srcOrd="0" destOrd="0" presId="urn:microsoft.com/office/officeart/2009/3/layout/StepUpProcess"/>
    <dgm:cxn modelId="{A898E3AF-12C3-403A-B191-AC7B3EB90993}" type="presParOf" srcId="{5F6B89A8-DE7D-491C-97A3-6DC50BEBC7EB}" destId="{CA7579E4-1D23-4AEF-AFBF-A8961E99305D}" srcOrd="1" destOrd="0" presId="urn:microsoft.com/office/officeart/2009/3/layout/StepUpProcess"/>
    <dgm:cxn modelId="{3A183097-2C7B-4096-A2D7-4B9F2900CAFC}" type="presParOf" srcId="{5F6B89A8-DE7D-491C-97A3-6DC50BEBC7EB}" destId="{021ACC9C-7D3E-44AA-A5F9-1B0EC0471102}" srcOrd="2" destOrd="0" presId="urn:microsoft.com/office/officeart/2009/3/layout/StepUpProcess"/>
    <dgm:cxn modelId="{C46AB20D-3C9F-4481-BAE6-92909A5BABD6}" type="presParOf" srcId="{03B52DE7-EC0C-40A9-9D00-93F0E119977E}" destId="{CFFA9B09-09B6-4DCD-827A-2C7F02575A66}" srcOrd="1" destOrd="0" presId="urn:microsoft.com/office/officeart/2009/3/layout/StepUpProcess"/>
    <dgm:cxn modelId="{971047E8-5D65-4154-A0B2-C17A5C50E583}" type="presParOf" srcId="{CFFA9B09-09B6-4DCD-827A-2C7F02575A66}" destId="{A19A28CE-B018-45C0-9D88-02F0C02610BC}" srcOrd="0" destOrd="0" presId="urn:microsoft.com/office/officeart/2009/3/layout/StepUpProcess"/>
    <dgm:cxn modelId="{089E7CE0-0E85-41F8-9238-D4AA88C27BCB}" type="presParOf" srcId="{03B52DE7-EC0C-40A9-9D00-93F0E119977E}" destId="{4C5B4D43-D894-47F2-938A-719457A75A59}" srcOrd="2" destOrd="0" presId="urn:microsoft.com/office/officeart/2009/3/layout/StepUpProcess"/>
    <dgm:cxn modelId="{3300D5FF-99AF-49C4-B80E-6F609F49909F}" type="presParOf" srcId="{4C5B4D43-D894-47F2-938A-719457A75A59}" destId="{4B0B888D-49C5-4517-8489-D21DF87E79E3}" srcOrd="0" destOrd="0" presId="urn:microsoft.com/office/officeart/2009/3/layout/StepUpProcess"/>
    <dgm:cxn modelId="{8DD59A9B-CBCD-42B7-BC66-54266D431ED0}" type="presParOf" srcId="{4C5B4D43-D894-47F2-938A-719457A75A59}" destId="{406CC9AE-4F9B-4084-8D2B-C75F54EBDBE3}" srcOrd="1" destOrd="0" presId="urn:microsoft.com/office/officeart/2009/3/layout/StepUpProcess"/>
    <dgm:cxn modelId="{A5060762-78A3-47C1-97FF-8F80618FFF51}" type="presParOf" srcId="{4C5B4D43-D894-47F2-938A-719457A75A59}" destId="{5FCCACC2-4827-46B6-9E45-696DBF6A7464}" srcOrd="2" destOrd="0" presId="urn:microsoft.com/office/officeart/2009/3/layout/StepUpProcess"/>
    <dgm:cxn modelId="{12E82F7F-92ED-4C38-B0B4-8BF41C0A6C7E}" type="presParOf" srcId="{03B52DE7-EC0C-40A9-9D00-93F0E119977E}" destId="{6D5DE5B9-F299-428D-861D-54651E417286}" srcOrd="3" destOrd="0" presId="urn:microsoft.com/office/officeart/2009/3/layout/StepUpProcess"/>
    <dgm:cxn modelId="{7916FB87-F5E6-44AB-AA46-64C054AE5C12}" type="presParOf" srcId="{6D5DE5B9-F299-428D-861D-54651E417286}" destId="{6DDA7D53-D6D9-44FA-A832-CDB588BF216C}" srcOrd="0" destOrd="0" presId="urn:microsoft.com/office/officeart/2009/3/layout/StepUpProcess"/>
    <dgm:cxn modelId="{205E0EEE-0E1C-4E52-A9B8-8B5FDD13C1B1}" type="presParOf" srcId="{03B52DE7-EC0C-40A9-9D00-93F0E119977E}" destId="{FEE3320D-2F45-46DA-AA8F-E0D7E3962AC6}" srcOrd="4" destOrd="0" presId="urn:microsoft.com/office/officeart/2009/3/layout/StepUpProcess"/>
    <dgm:cxn modelId="{78E9FEEA-272B-4DEA-90E5-81A18C14DD0C}" type="presParOf" srcId="{FEE3320D-2F45-46DA-AA8F-E0D7E3962AC6}" destId="{65764CA8-6492-4214-A0EF-536DBEF19EEC}" srcOrd="0" destOrd="0" presId="urn:microsoft.com/office/officeart/2009/3/layout/StepUpProcess"/>
    <dgm:cxn modelId="{FC6EEA0F-BF82-4728-BE10-66A5C3DE4511}" type="presParOf" srcId="{FEE3320D-2F45-46DA-AA8F-E0D7E3962AC6}" destId="{2C81A3B1-AEAB-408B-A937-F8CB08412420}" srcOrd="1" destOrd="0" presId="urn:microsoft.com/office/officeart/2009/3/layout/StepUpProcess"/>
    <dgm:cxn modelId="{9B2F866B-5F87-45A3-B91A-BDF17E117CE4}" type="presParOf" srcId="{FEE3320D-2F45-46DA-AA8F-E0D7E3962AC6}" destId="{F66094EC-EC5A-4E4A-89A7-B9088B4C9AC1}" srcOrd="2" destOrd="0" presId="urn:microsoft.com/office/officeart/2009/3/layout/StepUpProcess"/>
    <dgm:cxn modelId="{3EBF9D59-B8B7-41CC-8A3F-4FD76BE1450C}" type="presParOf" srcId="{03B52DE7-EC0C-40A9-9D00-93F0E119977E}" destId="{6F7E7E45-945B-4B3C-A9EE-621B653F167F}" srcOrd="5" destOrd="0" presId="urn:microsoft.com/office/officeart/2009/3/layout/StepUpProcess"/>
    <dgm:cxn modelId="{F780F3E4-6C8F-4B3C-A65B-03F2E3D62F5B}" type="presParOf" srcId="{6F7E7E45-945B-4B3C-A9EE-621B653F167F}" destId="{0C3F535A-097F-461E-A984-DCD1981EA0BE}" srcOrd="0" destOrd="0" presId="urn:microsoft.com/office/officeart/2009/3/layout/StepUpProcess"/>
    <dgm:cxn modelId="{43AD85BE-1A1B-4D6C-BD7A-46E88D94E4BC}" type="presParOf" srcId="{03B52DE7-EC0C-40A9-9D00-93F0E119977E}" destId="{D9A60151-28E8-4622-B4EE-B3F6E3AAAC55}" srcOrd="6" destOrd="0" presId="urn:microsoft.com/office/officeart/2009/3/layout/StepUpProcess"/>
    <dgm:cxn modelId="{556ED08F-0198-4570-AB9A-2977D774AA4A}" type="presParOf" srcId="{D9A60151-28E8-4622-B4EE-B3F6E3AAAC55}" destId="{BE5D4B1F-FC2A-406B-9513-B69A00DA397B}" srcOrd="0" destOrd="0" presId="urn:microsoft.com/office/officeart/2009/3/layout/StepUpProcess"/>
    <dgm:cxn modelId="{C3B3555E-D806-40FC-8E04-FFD84A6A3F5D}" type="presParOf" srcId="{D9A60151-28E8-4622-B4EE-B3F6E3AAAC55}" destId="{B7331FFA-E939-44FF-A7D9-BEBEDD2AB05D}" srcOrd="1" destOrd="0" presId="urn:microsoft.com/office/officeart/2009/3/layout/StepUp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27BD07-F98A-457F-924D-3DFC4ADE12B5}">
      <dsp:nvSpPr>
        <dsp:cNvPr id="0" name=""/>
        <dsp:cNvSpPr/>
      </dsp:nvSpPr>
      <dsp:spPr>
        <a:xfrm rot="16200000">
          <a:off x="1088612" y="-1088612"/>
          <a:ext cx="2986087" cy="5163311"/>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one of the world’s greatest ________</a:t>
          </a:r>
          <a:r>
            <a:rPr lang="zh-CN"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（作曲家）</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was born in China in 1958. He has </a:t>
          </a:r>
          <a:r>
            <a:rPr lang="en-US" sz="2400" u="sng"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in music(</a:t>
          </a:r>
          <a:r>
            <a:rPr lang="zh-CN" alt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对。。展露兴趣</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since he was very young. </a:t>
          </a:r>
          <a:endParaRPr lang="zh-CN" altLang="en-US" sz="2400" kern="1200" dirty="0"/>
        </a:p>
      </dsp:txBody>
      <dsp:txXfrm rot="5400000">
        <a:off x="-1" y="1"/>
        <a:ext cx="5163311" cy="2239565"/>
      </dsp:txXfrm>
    </dsp:sp>
    <dsp:sp modelId="{F220E881-E394-4926-810F-1FD323C16D3C}">
      <dsp:nvSpPr>
        <dsp:cNvPr id="0" name=""/>
        <dsp:cNvSpPr/>
      </dsp:nvSpPr>
      <dsp:spPr>
        <a:xfrm>
          <a:off x="5163311" y="0"/>
          <a:ext cx="5163311" cy="2986087"/>
        </a:xfrm>
        <a:prstGeom prst="round1Rect">
          <a:avLst/>
        </a:prstGeom>
        <a:solidFill>
          <a:schemeClr val="accent2">
            <a:hueOff val="-948298"/>
            <a:satOff val="-6935"/>
            <a:lumOff val="-18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made music with </a:t>
          </a:r>
          <a:r>
            <a:rPr lang="en-US" sz="2400" u="sng"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objects like stones and paper. In one of his piece of music Water ,he doesn’t use any musical ________. The sounds all come from nature and they create different pictures in different minds. </a:t>
          </a:r>
          <a:endParaRPr lang="zh-CN" altLang="en-US" sz="2400" kern="1200" dirty="0"/>
        </a:p>
      </dsp:txBody>
      <dsp:txXfrm>
        <a:off x="5163311" y="0"/>
        <a:ext cx="5163311" cy="2239565"/>
      </dsp:txXfrm>
    </dsp:sp>
    <dsp:sp modelId="{3962796F-E991-4D6D-BBB0-028A07CFE478}">
      <dsp:nvSpPr>
        <dsp:cNvPr id="0" name=""/>
        <dsp:cNvSpPr/>
      </dsp:nvSpPr>
      <dsp:spPr>
        <a:xfrm rot="10800000">
          <a:off x="0" y="2986087"/>
          <a:ext cx="5163311" cy="2986087"/>
        </a:xfrm>
        <a:prstGeom prst="round1Rect">
          <a:avLst/>
        </a:prstGeom>
        <a:solidFill>
          <a:schemeClr val="accent2">
            <a:hueOff val="-1896597"/>
            <a:satOff val="-13870"/>
            <a:lumOff val="-3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His music for the Beijing Olympics </a:t>
          </a:r>
          <a:r>
            <a:rPr lang="en-US" sz="2400" u="none"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use </a:t>
          </a:r>
          <a:r>
            <a:rPr lang="en-US" sz="2400" u="sng"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none"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Chinese</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music and sounds of an ancient Chinese bell, Though it is in a ________ style.</a:t>
          </a:r>
          <a:endParaRPr lang="zh-CN" altLang="en-US" sz="2400" kern="1200" dirty="0"/>
        </a:p>
      </dsp:txBody>
      <dsp:txXfrm rot="10800000">
        <a:off x="0" y="3732609"/>
        <a:ext cx="5163311" cy="2239565"/>
      </dsp:txXfrm>
    </dsp:sp>
    <dsp:sp modelId="{A33144C3-33BA-493C-A973-AF582562CCE5}">
      <dsp:nvSpPr>
        <dsp:cNvPr id="0" name=""/>
        <dsp:cNvSpPr/>
      </dsp:nvSpPr>
      <dsp:spPr>
        <a:xfrm rot="5400000">
          <a:off x="6251923" y="1897475"/>
          <a:ext cx="2986087" cy="5163311"/>
        </a:xfrm>
        <a:prstGeom prst="round1Rect">
          <a:avLst/>
        </a:prstGeom>
        <a:solidFill>
          <a:schemeClr val="accent2">
            <a:hueOff val="-2844895"/>
            <a:satOff val="-20805"/>
            <a:lumOff val="-56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Dun’s music has</a:t>
          </a:r>
        </a:p>
        <a:p>
          <a:pPr marL="0" lvl="0" indent="0" algn="l" defTabSz="1066800">
            <a:lnSpc>
              <a:spcPct val="90000"/>
            </a:lnSpc>
            <a:spcBef>
              <a:spcPct val="0"/>
            </a:spcBef>
            <a:spcAft>
              <a:spcPct val="35000"/>
            </a:spcAft>
            <a:buNone/>
          </a:pP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sng"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u="none"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p>
        <a:p>
          <a:pPr marL="0" lvl="0" indent="0" algn="l" defTabSz="1066800">
            <a:lnSpc>
              <a:spcPct val="90000"/>
            </a:lnSpc>
            <a:spcBef>
              <a:spcPct val="0"/>
            </a:spcBef>
            <a:spcAft>
              <a:spcPct val="35000"/>
            </a:spcAft>
            <a:buNone/>
          </a:pPr>
          <a:r>
            <a:rPr lang="en-US" sz="2400" u="none"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成功地把中西方音乐融合在一起）</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and helped build a </a:t>
          </a:r>
          <a:r>
            <a:rPr lang="en-US" sz="2400" u="sng"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kern="12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between the East and West.</a:t>
          </a:r>
          <a:endParaRPr lang="zh-CN" altLang="en-US" sz="2400" kern="1200" dirty="0"/>
        </a:p>
      </dsp:txBody>
      <dsp:txXfrm rot="-5400000">
        <a:off x="5163311" y="3732609"/>
        <a:ext cx="5163311" cy="2239565"/>
      </dsp:txXfrm>
    </dsp:sp>
    <dsp:sp modelId="{322586BA-4AA8-475B-8259-BF1AE1D567AA}">
      <dsp:nvSpPr>
        <dsp:cNvPr id="0" name=""/>
        <dsp:cNvSpPr/>
      </dsp:nvSpPr>
      <dsp:spPr>
        <a:xfrm>
          <a:off x="3614318" y="2239565"/>
          <a:ext cx="3097986" cy="1493043"/>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altLang="zh-CN" sz="3200" kern="1200" dirty="0">
              <a:solidFill>
                <a:schemeClr val="tx2">
                  <a:lumMod val="10000"/>
                </a:schemeClr>
              </a:solidFill>
            </a:rPr>
            <a:t>Music without boundaries</a:t>
          </a:r>
          <a:endParaRPr lang="zh-CN" altLang="en-US" sz="3200" kern="1200" dirty="0">
            <a:solidFill>
              <a:schemeClr val="tx2">
                <a:lumMod val="10000"/>
              </a:schemeClr>
            </a:solidFill>
          </a:endParaRPr>
        </a:p>
      </dsp:txBody>
      <dsp:txXfrm>
        <a:off x="3687202" y="2312449"/>
        <a:ext cx="2952218" cy="13472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A6CFE5-2739-494A-8862-DD0728E07368}">
      <dsp:nvSpPr>
        <dsp:cNvPr id="0" name=""/>
        <dsp:cNvSpPr/>
      </dsp:nvSpPr>
      <dsp:spPr>
        <a:xfrm rot="5400000">
          <a:off x="508155" y="1783768"/>
          <a:ext cx="1526471" cy="2540014"/>
        </a:xfrm>
        <a:prstGeom prst="corner">
          <a:avLst>
            <a:gd name="adj1" fmla="val 16120"/>
            <a:gd name="adj2" fmla="val 161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7579E4-1D23-4AEF-AFBF-A8961E99305D}">
      <dsp:nvSpPr>
        <dsp:cNvPr id="0" name=""/>
        <dsp:cNvSpPr/>
      </dsp:nvSpPr>
      <dsp:spPr>
        <a:xfrm>
          <a:off x="253349" y="2542685"/>
          <a:ext cx="2293139" cy="20100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6220" tIns="236220" rIns="236220" bIns="236220" numCol="1" spcCol="1270" anchor="t" anchorCtr="0">
          <a:noAutofit/>
        </a:bodyPr>
        <a:lstStyle/>
        <a:p>
          <a:pPr marL="0" lvl="0" indent="0" algn="l" defTabSz="2755900">
            <a:lnSpc>
              <a:spcPct val="90000"/>
            </a:lnSpc>
            <a:spcBef>
              <a:spcPct val="0"/>
            </a:spcBef>
            <a:spcAft>
              <a:spcPct val="35000"/>
            </a:spcAft>
            <a:buNone/>
          </a:pPr>
          <a:endParaRPr lang="zh-CN" altLang="en-US" sz="6200" kern="1200" dirty="0"/>
        </a:p>
      </dsp:txBody>
      <dsp:txXfrm>
        <a:off x="253349" y="2542685"/>
        <a:ext cx="2293139" cy="2010071"/>
      </dsp:txXfrm>
    </dsp:sp>
    <dsp:sp modelId="{021ACC9C-7D3E-44AA-A5F9-1B0EC0471102}">
      <dsp:nvSpPr>
        <dsp:cNvPr id="0" name=""/>
        <dsp:cNvSpPr/>
      </dsp:nvSpPr>
      <dsp:spPr>
        <a:xfrm>
          <a:off x="2113821" y="1596769"/>
          <a:ext cx="432667" cy="432667"/>
        </a:xfrm>
        <a:prstGeom prst="triangle">
          <a:avLst>
            <a:gd name="adj" fmla="val 1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0B888D-49C5-4517-8489-D21DF87E79E3}">
      <dsp:nvSpPr>
        <dsp:cNvPr id="0" name=""/>
        <dsp:cNvSpPr/>
      </dsp:nvSpPr>
      <dsp:spPr>
        <a:xfrm rot="5400000">
          <a:off x="3325641" y="1089111"/>
          <a:ext cx="1506001" cy="2540014"/>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6CC9AE-4F9B-4084-8D2B-C75F54EBDBE3}">
      <dsp:nvSpPr>
        <dsp:cNvPr id="0" name=""/>
        <dsp:cNvSpPr/>
      </dsp:nvSpPr>
      <dsp:spPr>
        <a:xfrm>
          <a:off x="3060600" y="1848028"/>
          <a:ext cx="2293139" cy="20100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6220" tIns="236220" rIns="236220" bIns="236220" numCol="1" spcCol="1270" anchor="t" anchorCtr="0">
          <a:noAutofit/>
        </a:bodyPr>
        <a:lstStyle/>
        <a:p>
          <a:pPr marL="0" lvl="0" indent="0" algn="l" defTabSz="2755900">
            <a:lnSpc>
              <a:spcPct val="90000"/>
            </a:lnSpc>
            <a:spcBef>
              <a:spcPct val="0"/>
            </a:spcBef>
            <a:spcAft>
              <a:spcPct val="35000"/>
            </a:spcAft>
            <a:buNone/>
          </a:pPr>
          <a:endParaRPr lang="zh-CN" altLang="en-US" sz="6200" kern="1200" dirty="0"/>
        </a:p>
      </dsp:txBody>
      <dsp:txXfrm>
        <a:off x="3060600" y="1848028"/>
        <a:ext cx="2293139" cy="2010071"/>
      </dsp:txXfrm>
    </dsp:sp>
    <dsp:sp modelId="{5FCCACC2-4827-46B6-9E45-696DBF6A7464}">
      <dsp:nvSpPr>
        <dsp:cNvPr id="0" name=""/>
        <dsp:cNvSpPr/>
      </dsp:nvSpPr>
      <dsp:spPr>
        <a:xfrm>
          <a:off x="4921071" y="902112"/>
          <a:ext cx="432667" cy="432667"/>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764CA8-6492-4214-A0EF-536DBEF19EEC}">
      <dsp:nvSpPr>
        <dsp:cNvPr id="0" name=""/>
        <dsp:cNvSpPr/>
      </dsp:nvSpPr>
      <dsp:spPr>
        <a:xfrm rot="5400000">
          <a:off x="6122656" y="394454"/>
          <a:ext cx="1526471" cy="2540014"/>
        </a:xfrm>
        <a:prstGeom prst="corner">
          <a:avLst>
            <a:gd name="adj1" fmla="val 16120"/>
            <a:gd name="adj2" fmla="val 161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81A3B1-AEAB-408B-A937-F8CB08412420}">
      <dsp:nvSpPr>
        <dsp:cNvPr id="0" name=""/>
        <dsp:cNvSpPr/>
      </dsp:nvSpPr>
      <dsp:spPr>
        <a:xfrm>
          <a:off x="5867850" y="1153371"/>
          <a:ext cx="2293139" cy="20100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6220" tIns="236220" rIns="236220" bIns="236220" numCol="1" spcCol="1270" anchor="t" anchorCtr="0">
          <a:noAutofit/>
        </a:bodyPr>
        <a:lstStyle/>
        <a:p>
          <a:pPr marL="0" lvl="0" indent="0" algn="l" defTabSz="2755900">
            <a:lnSpc>
              <a:spcPct val="90000"/>
            </a:lnSpc>
            <a:spcBef>
              <a:spcPct val="0"/>
            </a:spcBef>
            <a:spcAft>
              <a:spcPct val="35000"/>
            </a:spcAft>
            <a:buNone/>
          </a:pPr>
          <a:endParaRPr lang="zh-CN" altLang="en-US" sz="6200" kern="1200" dirty="0"/>
        </a:p>
      </dsp:txBody>
      <dsp:txXfrm>
        <a:off x="5867850" y="1153371"/>
        <a:ext cx="2293139" cy="2010071"/>
      </dsp:txXfrm>
    </dsp:sp>
    <dsp:sp modelId="{F66094EC-EC5A-4E4A-89A7-B9088B4C9AC1}">
      <dsp:nvSpPr>
        <dsp:cNvPr id="0" name=""/>
        <dsp:cNvSpPr/>
      </dsp:nvSpPr>
      <dsp:spPr>
        <a:xfrm>
          <a:off x="7728322" y="207455"/>
          <a:ext cx="432667" cy="432667"/>
        </a:xfrm>
        <a:prstGeom prst="triangle">
          <a:avLst>
            <a:gd name="adj" fmla="val 10000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5D4B1F-FC2A-406B-9513-B69A00DA397B}">
      <dsp:nvSpPr>
        <dsp:cNvPr id="0" name=""/>
        <dsp:cNvSpPr/>
      </dsp:nvSpPr>
      <dsp:spPr>
        <a:xfrm rot="5400000">
          <a:off x="8929907" y="-300202"/>
          <a:ext cx="1526471" cy="2540014"/>
        </a:xfrm>
        <a:prstGeom prst="corner">
          <a:avLst>
            <a:gd name="adj1" fmla="val 16120"/>
            <a:gd name="adj2" fmla="val 1611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331FFA-E939-44FF-A7D9-BEBEDD2AB05D}">
      <dsp:nvSpPr>
        <dsp:cNvPr id="0" name=""/>
        <dsp:cNvSpPr/>
      </dsp:nvSpPr>
      <dsp:spPr>
        <a:xfrm>
          <a:off x="8675101" y="458714"/>
          <a:ext cx="2293139" cy="20100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endParaRPr lang="zh-CN" altLang="en-US" sz="6500" kern="1200"/>
        </a:p>
      </dsp:txBody>
      <dsp:txXfrm>
        <a:off x="8675101" y="458714"/>
        <a:ext cx="2293139" cy="2010071"/>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2024-01-09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2024-01-09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2024-01-09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2024-01-09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2024-01-09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2024-01-09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2024-01-09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2024-01-09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13.xml"/><Relationship Id="rId16" Type="http://schemas.openxmlformats.org/officeDocument/2006/relationships/tags" Target="../tags/tag6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2024-01-09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image" Target="../media/image10.jpeg"/><Relationship Id="rId3" Type="http://schemas.openxmlformats.org/officeDocument/2006/relationships/tags" Target="../tags/tag189.xml"/><Relationship Id="rId21" Type="http://schemas.openxmlformats.org/officeDocument/2006/relationships/image" Target="../media/image12.jpeg"/><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slideLayout" Target="../slideLayouts/slideLayout13.xml"/><Relationship Id="rId2" Type="http://schemas.openxmlformats.org/officeDocument/2006/relationships/tags" Target="../tags/tag188.xml"/><Relationship Id="rId16" Type="http://schemas.openxmlformats.org/officeDocument/2006/relationships/tags" Target="../tags/tag202.xml"/><Relationship Id="rId20" Type="http://schemas.openxmlformats.org/officeDocument/2006/relationships/image" Target="../media/image16.jpeg"/><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19" Type="http://schemas.openxmlformats.org/officeDocument/2006/relationships/slide" Target="slide1.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205.xml"/><Relationship Id="rId7" Type="http://schemas.openxmlformats.org/officeDocument/2006/relationships/tags" Target="../tags/tag209.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s>
</file>

<file path=ppt/slides/_rels/slide12.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9"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image" Target="../media/image17.jpg"/><Relationship Id="rId5" Type="http://schemas.openxmlformats.org/officeDocument/2006/relationships/slideLayout" Target="../slideLayouts/slideLayout13.xml"/><Relationship Id="rId4" Type="http://schemas.openxmlformats.org/officeDocument/2006/relationships/tags" Target="../tags/tag221.xml"/></Relationships>
</file>

<file path=ppt/slides/_rels/slide14.xml.rels><?xml version="1.0" encoding="UTF-8" standalone="yes"?>
<Relationships xmlns="http://schemas.openxmlformats.org/package/2006/relationships"><Relationship Id="rId8" Type="http://schemas.openxmlformats.org/officeDocument/2006/relationships/image" Target="../media/image18.webp"/><Relationship Id="rId3" Type="http://schemas.openxmlformats.org/officeDocument/2006/relationships/tags" Target="../tags/tag224.xml"/><Relationship Id="rId7" Type="http://schemas.openxmlformats.org/officeDocument/2006/relationships/slideLayout" Target="../slideLayouts/slideLayout13.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tags" Target="../tags/tag225.xml"/><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7.xml"/><Relationship Id="rId1" Type="http://schemas.openxmlformats.org/officeDocument/2006/relationships/tags" Target="../tags/tag226.xml"/></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230.xml"/><Relationship Id="rId7" Type="http://schemas.openxmlformats.org/officeDocument/2006/relationships/image" Target="../media/image22.jpeg"/><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slideLayout" Target="../slideLayouts/slideLayout13.xml"/><Relationship Id="rId9" Type="http://schemas.openxmlformats.org/officeDocument/2006/relationships/image" Target="../media/image24.webp"/></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32.xml"/><Relationship Id="rId1" Type="http://schemas.openxmlformats.org/officeDocument/2006/relationships/tags" Target="../tags/tag231.xml"/><Relationship Id="rId4" Type="http://schemas.openxmlformats.org/officeDocument/2006/relationships/image" Target="../media/image25.webp"/></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34.xml"/><Relationship Id="rId1" Type="http://schemas.openxmlformats.org/officeDocument/2006/relationships/tags" Target="../tags/tag2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media/image8.jpeg"/><Relationship Id="rId5" Type="http://schemas.openxmlformats.org/officeDocument/2006/relationships/tags" Target="../tags/tag130.xml"/><Relationship Id="rId10" Type="http://schemas.openxmlformats.org/officeDocument/2006/relationships/image" Target="../media/image7.jpeg"/><Relationship Id="rId4" Type="http://schemas.openxmlformats.org/officeDocument/2006/relationships/tags" Target="../tags/tag129.xml"/><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tags" Target="../tags/tag135.xml"/><Relationship Id="rId7" Type="http://schemas.openxmlformats.org/officeDocument/2006/relationships/image" Target="../media/image7.jpeg"/><Relationship Id="rId12" Type="http://schemas.microsoft.com/office/2007/relationships/diagramDrawing" Target="../diagrams/drawing1.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Layout" Target="../slideLayouts/slideLayout12.xml"/><Relationship Id="rId11" Type="http://schemas.openxmlformats.org/officeDocument/2006/relationships/diagramColors" Target="../diagrams/colors1.xml"/><Relationship Id="rId5" Type="http://schemas.openxmlformats.org/officeDocument/2006/relationships/tags" Target="../tags/tag137.xml"/><Relationship Id="rId10" Type="http://schemas.openxmlformats.org/officeDocument/2006/relationships/diagramQuickStyle" Target="../diagrams/quickStyle1.xml"/><Relationship Id="rId4" Type="http://schemas.openxmlformats.org/officeDocument/2006/relationships/tags" Target="../tags/tag136.xml"/><Relationship Id="rId9"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video" Target="../media/media2.MP4"/><Relationship Id="rId7" Type="http://schemas.openxmlformats.org/officeDocument/2006/relationships/tags" Target="../tags/tag142.xml"/><Relationship Id="rId12" Type="http://schemas.openxmlformats.org/officeDocument/2006/relationships/image" Target="../media/image10.jpeg"/><Relationship Id="rId2" Type="http://schemas.microsoft.com/office/2007/relationships/media" Target="../media/media2.MP4"/><Relationship Id="rId1" Type="http://schemas.openxmlformats.org/officeDocument/2006/relationships/tags" Target="../tags/tag138.xml"/><Relationship Id="rId6" Type="http://schemas.openxmlformats.org/officeDocument/2006/relationships/tags" Target="../tags/tag141.xml"/><Relationship Id="rId11" Type="http://schemas.openxmlformats.org/officeDocument/2006/relationships/image" Target="../media/image9.png"/><Relationship Id="rId5" Type="http://schemas.openxmlformats.org/officeDocument/2006/relationships/tags" Target="../tags/tag140.xml"/><Relationship Id="rId10" Type="http://schemas.openxmlformats.org/officeDocument/2006/relationships/slideLayout" Target="../slideLayouts/slideLayout13.xml"/><Relationship Id="rId4" Type="http://schemas.openxmlformats.org/officeDocument/2006/relationships/tags" Target="../tags/tag139.xml"/><Relationship Id="rId9" Type="http://schemas.openxmlformats.org/officeDocument/2006/relationships/tags" Target="../tags/tag144.xml"/></Relationships>
</file>

<file path=ppt/slides/_rels/slide5.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image" Target="../media/image8.jpeg"/><Relationship Id="rId3" Type="http://schemas.openxmlformats.org/officeDocument/2006/relationships/tags" Target="../tags/tag147.xml"/><Relationship Id="rId7" Type="http://schemas.openxmlformats.org/officeDocument/2006/relationships/tags" Target="../tags/tag151.xml"/><Relationship Id="rId12" Type="http://schemas.openxmlformats.org/officeDocument/2006/relationships/slideLayout" Target="../slideLayouts/slideLayout13.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0" Type="http://schemas.openxmlformats.org/officeDocument/2006/relationships/tags" Target="../tags/tag154.xml"/><Relationship Id="rId4" Type="http://schemas.openxmlformats.org/officeDocument/2006/relationships/tags" Target="../tags/tag148.xml"/><Relationship Id="rId9" Type="http://schemas.openxmlformats.org/officeDocument/2006/relationships/tags" Target="../tags/tag153.xml"/></Relationships>
</file>

<file path=ppt/slides/_rels/slide6.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58.xml"/><Relationship Id="rId7" Type="http://schemas.openxmlformats.org/officeDocument/2006/relationships/slideLayout" Target="../slideLayouts/slideLayout13.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2.jpeg"/><Relationship Id="rId3" Type="http://schemas.openxmlformats.org/officeDocument/2006/relationships/tags" Target="../tags/tag164.xml"/><Relationship Id="rId7" Type="http://schemas.openxmlformats.org/officeDocument/2006/relationships/slideLayout" Target="../slideLayouts/slideLayout13.xml"/><Relationship Id="rId12" Type="http://schemas.microsoft.com/office/2007/relationships/diagramDrawing" Target="../diagrams/drawing2.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diagramColors" Target="../diagrams/colors2.xml"/><Relationship Id="rId5" Type="http://schemas.openxmlformats.org/officeDocument/2006/relationships/tags" Target="../tags/tag166.xml"/><Relationship Id="rId10" Type="http://schemas.openxmlformats.org/officeDocument/2006/relationships/diagramQuickStyle" Target="../diagrams/quickStyle2.xml"/><Relationship Id="rId4" Type="http://schemas.openxmlformats.org/officeDocument/2006/relationships/tags" Target="../tags/tag165.xml"/><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tags" Target="../tags/tag175.xml"/><Relationship Id="rId13" Type="http://schemas.openxmlformats.org/officeDocument/2006/relationships/tags" Target="../tags/tag180.xml"/><Relationship Id="rId3" Type="http://schemas.openxmlformats.org/officeDocument/2006/relationships/tags" Target="../tags/tag170.xml"/><Relationship Id="rId7" Type="http://schemas.openxmlformats.org/officeDocument/2006/relationships/tags" Target="../tags/tag174.xml"/><Relationship Id="rId12" Type="http://schemas.openxmlformats.org/officeDocument/2006/relationships/tags" Target="../tags/tag179.xml"/><Relationship Id="rId17" Type="http://schemas.openxmlformats.org/officeDocument/2006/relationships/image" Target="../media/image15.jpeg"/><Relationship Id="rId2" Type="http://schemas.openxmlformats.org/officeDocument/2006/relationships/tags" Target="../tags/tag169.xml"/><Relationship Id="rId16" Type="http://schemas.openxmlformats.org/officeDocument/2006/relationships/image" Target="../media/image14.jpeg"/><Relationship Id="rId1" Type="http://schemas.openxmlformats.org/officeDocument/2006/relationships/tags" Target="../tags/tag168.xml"/><Relationship Id="rId6" Type="http://schemas.openxmlformats.org/officeDocument/2006/relationships/tags" Target="../tags/tag173.xml"/><Relationship Id="rId11" Type="http://schemas.openxmlformats.org/officeDocument/2006/relationships/tags" Target="../tags/tag178.xml"/><Relationship Id="rId5" Type="http://schemas.openxmlformats.org/officeDocument/2006/relationships/tags" Target="../tags/tag172.xml"/><Relationship Id="rId15" Type="http://schemas.openxmlformats.org/officeDocument/2006/relationships/image" Target="../media/image13.jpeg"/><Relationship Id="rId10" Type="http://schemas.openxmlformats.org/officeDocument/2006/relationships/tags" Target="../tags/tag177.xml"/><Relationship Id="rId4" Type="http://schemas.openxmlformats.org/officeDocument/2006/relationships/tags" Target="../tags/tag171.xml"/><Relationship Id="rId9" Type="http://schemas.openxmlformats.org/officeDocument/2006/relationships/tags" Target="../tags/tag176.xml"/><Relationship Id="rId14"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tags" Target="../tags/tag183.xml"/><Relationship Id="rId7" Type="http://schemas.openxmlformats.org/officeDocument/2006/relationships/slideLayout" Target="../slideLayouts/slideLayout1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750306" y="-2662667"/>
            <a:ext cx="14896252" cy="12424307"/>
            <a:chOff x="-1750306" y="-2662667"/>
            <a:chExt cx="14896252" cy="12424307"/>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999" y="-2662667"/>
              <a:ext cx="5718060" cy="5568707"/>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H="1" flipV="1">
              <a:off x="-741416" y="3088037"/>
              <a:ext cx="4471425" cy="6489205"/>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154594" flipH="1">
              <a:off x="6831163" y="-2857080"/>
              <a:ext cx="5274474" cy="6858000"/>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609918">
              <a:off x="7508292" y="2903640"/>
              <a:ext cx="5637654" cy="6858000"/>
            </a:xfrm>
            <a:prstGeom prst="rect">
              <a:avLst/>
            </a:prstGeom>
          </p:spPr>
        </p:pic>
      </p:grpSp>
      <p:grpSp>
        <p:nvGrpSpPr>
          <p:cNvPr id="25" name="组合 24"/>
          <p:cNvGrpSpPr/>
          <p:nvPr/>
        </p:nvGrpSpPr>
        <p:grpSpPr>
          <a:xfrm>
            <a:off x="582734" y="1490322"/>
            <a:ext cx="11187678" cy="3015197"/>
            <a:chOff x="652184" y="1618029"/>
            <a:chExt cx="11187678" cy="3015197"/>
          </a:xfrm>
        </p:grpSpPr>
        <p:sp>
          <p:nvSpPr>
            <p:cNvPr id="26" name="文本框 25"/>
            <p:cNvSpPr txBox="1"/>
            <p:nvPr/>
          </p:nvSpPr>
          <p:spPr>
            <a:xfrm>
              <a:off x="652184" y="1618029"/>
              <a:ext cx="11187678" cy="1846659"/>
            </a:xfrm>
            <a:prstGeom prst="rect">
              <a:avLst/>
            </a:prstGeom>
            <a:noFill/>
          </p:spPr>
          <p:txBody>
            <a:bodyPr wrap="none" rtlCol="0">
              <a:spAutoFit/>
            </a:bodyPr>
            <a:lstStyle/>
            <a:p>
              <a:pPr algn="ctr"/>
              <a:r>
                <a:rPr lang="zh-CN" altLang="en-US" sz="4800" dirty="0">
                  <a:solidFill>
                    <a:srgbClr val="0070C0"/>
                  </a:solidFill>
                  <a:latin typeface="方正粗黑宋简体" panose="02000000000000000000" pitchFamily="2" charset="-122"/>
                  <a:ea typeface="方正粗黑宋简体" panose="02000000000000000000" pitchFamily="2" charset="-122"/>
                  <a:cs typeface="+mn-ea"/>
                  <a:sym typeface="+mn-lt"/>
                </a:rPr>
                <a:t>牛津译林初中英语九年级上册</a:t>
              </a:r>
              <a:endParaRPr lang="en-US" altLang="zh-CN" sz="4800" dirty="0">
                <a:solidFill>
                  <a:srgbClr val="0070C0"/>
                </a:solidFill>
                <a:latin typeface="方正粗黑宋简体" panose="02000000000000000000" pitchFamily="2" charset="-122"/>
                <a:ea typeface="方正粗黑宋简体" panose="02000000000000000000" pitchFamily="2" charset="-122"/>
                <a:cs typeface="+mn-ea"/>
                <a:sym typeface="+mn-lt"/>
              </a:endParaRPr>
            </a:p>
            <a:p>
              <a:pPr algn="l"/>
              <a:r>
                <a:rPr lang="zh-CN" altLang="en-US" sz="6600" dirty="0">
                  <a:solidFill>
                    <a:srgbClr val="0070C0"/>
                  </a:solidFill>
                  <a:latin typeface="方正粗黑宋简体" panose="02000000000000000000" pitchFamily="2" charset="-122"/>
                  <a:ea typeface="方正粗黑宋简体" panose="02000000000000000000" pitchFamily="2" charset="-122"/>
                  <a:cs typeface="+mn-ea"/>
                  <a:sym typeface="+mn-lt"/>
                </a:rPr>
                <a:t>单元融合</a:t>
              </a:r>
              <a:r>
                <a:rPr lang="en-US" altLang="zh-CN" sz="6600" dirty="0" err="1">
                  <a:solidFill>
                    <a:srgbClr val="0070C0"/>
                  </a:solidFill>
                  <a:latin typeface="方正粗黑宋简体" panose="02000000000000000000" pitchFamily="2" charset="-122"/>
                  <a:ea typeface="方正粗黑宋简体" panose="02000000000000000000" pitchFamily="2" charset="-122"/>
                  <a:cs typeface="+mn-ea"/>
                  <a:sym typeface="+mn-lt"/>
                </a:rPr>
                <a:t>主题式大观念复习课</a:t>
              </a:r>
              <a:endParaRPr lang="en-US" altLang="zh-CN" sz="6600" dirty="0">
                <a:solidFill>
                  <a:srgbClr val="0070C0"/>
                </a:solidFill>
                <a:latin typeface="方正粗黑宋简体" panose="02000000000000000000" pitchFamily="2" charset="-122"/>
                <a:ea typeface="方正粗黑宋简体" panose="02000000000000000000" pitchFamily="2" charset="-122"/>
                <a:cs typeface="+mn-ea"/>
                <a:sym typeface="+mn-lt"/>
              </a:endParaRPr>
            </a:p>
          </p:txBody>
        </p:sp>
        <p:sp>
          <p:nvSpPr>
            <p:cNvPr id="27" name="文本框 26"/>
            <p:cNvSpPr txBox="1"/>
            <p:nvPr/>
          </p:nvSpPr>
          <p:spPr>
            <a:xfrm>
              <a:off x="3295536" y="3802229"/>
              <a:ext cx="5900974" cy="830997"/>
            </a:xfrm>
            <a:prstGeom prst="rect">
              <a:avLst/>
            </a:prstGeom>
            <a:noFill/>
          </p:spPr>
          <p:txBody>
            <a:bodyPr wrap="none" rtlCol="0">
              <a:spAutoFit/>
            </a:bodyPr>
            <a:lstStyle/>
            <a:p>
              <a:pPr algn="ctr"/>
              <a:r>
                <a:rPr lang="zh-CN" altLang="en-US" sz="4800" dirty="0">
                  <a:solidFill>
                    <a:schemeClr val="accent4">
                      <a:lumMod val="75000"/>
                    </a:schemeClr>
                  </a:solidFill>
                  <a:latin typeface="方正粗黑宋简体" panose="02000000000000000000" pitchFamily="2" charset="-122"/>
                  <a:ea typeface="方正粗黑宋简体" panose="02000000000000000000" pitchFamily="2" charset="-122"/>
                  <a:cs typeface="+mn-ea"/>
                  <a:sym typeface="+mn-lt"/>
                </a:rPr>
                <a:t>新桥初级中学</a:t>
              </a:r>
              <a:r>
                <a:rPr lang="en-US" altLang="zh-CN" sz="4800" dirty="0">
                  <a:solidFill>
                    <a:schemeClr val="accent4">
                      <a:lumMod val="75000"/>
                    </a:schemeClr>
                  </a:solidFill>
                  <a:latin typeface="方正粗黑宋简体" panose="02000000000000000000" pitchFamily="2" charset="-122"/>
                  <a:ea typeface="方正粗黑宋简体" panose="02000000000000000000" pitchFamily="2" charset="-122"/>
                  <a:cs typeface="+mn-ea"/>
                  <a:sym typeface="+mn-lt"/>
                </a:rPr>
                <a:t> </a:t>
              </a:r>
              <a:r>
                <a:rPr lang="zh-CN" altLang="en-US" sz="4800" dirty="0">
                  <a:solidFill>
                    <a:schemeClr val="accent4">
                      <a:lumMod val="75000"/>
                    </a:schemeClr>
                  </a:solidFill>
                  <a:latin typeface="方正粗黑宋简体" panose="02000000000000000000" pitchFamily="2" charset="-122"/>
                  <a:ea typeface="方正粗黑宋简体" panose="02000000000000000000" pitchFamily="2" charset="-122"/>
                  <a:cs typeface="+mn-ea"/>
                  <a:sym typeface="+mn-lt"/>
                </a:rPr>
                <a:t>杨颖子</a:t>
              </a:r>
            </a:p>
          </p:txBody>
        </p:sp>
      </p:grpSp>
      <p:pic>
        <p:nvPicPr>
          <p:cNvPr id="33" name="51miz-S233057-BC6DBC8F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859915" y="624205"/>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0" y="12065"/>
            <a:ext cx="3714407"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from role models </a:t>
            </a:r>
          </a:p>
        </p:txBody>
      </p:sp>
      <p:sp>
        <p:nvSpPr>
          <p:cNvPr id="8" name="文本框 7"/>
          <p:cNvSpPr txBox="1"/>
          <p:nvPr>
            <p:custDataLst>
              <p:tags r:id="rId3"/>
            </p:custDataLst>
          </p:nvPr>
        </p:nvSpPr>
        <p:spPr>
          <a:xfrm>
            <a:off x="4212209" y="-41090"/>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 makes them so great?</a:t>
            </a:r>
          </a:p>
        </p:txBody>
      </p:sp>
      <p:pic>
        <p:nvPicPr>
          <p:cNvPr id="10" name="图片 9" descr="u=3960487480,1542781865&amp;fm=253&amp;fmt=auto&amp;app=120&amp;f=JPEG.webp"/>
          <p:cNvPicPr>
            <a:picLocks noChangeAspect="1"/>
          </p:cNvPicPr>
          <p:nvPr>
            <p:custDataLst>
              <p:tags r:id="rId4"/>
            </p:custDataLst>
          </p:nvPr>
        </p:nvPicPr>
        <p:blipFill>
          <a:blip r:embed="rId18"/>
          <a:stretch>
            <a:fillRect/>
          </a:stretch>
        </p:blipFill>
        <p:spPr>
          <a:xfrm>
            <a:off x="187960" y="5074285"/>
            <a:ext cx="2148205" cy="1784350"/>
          </a:xfrm>
          <a:prstGeom prst="rect">
            <a:avLst/>
          </a:prstGeom>
        </p:spPr>
      </p:pic>
      <p:pic>
        <p:nvPicPr>
          <p:cNvPr id="4" name="内容占位符 3">
            <a:hlinkClick r:id="rId19" action="ppaction://hlinksldjump"/>
          </p:cNvPr>
          <p:cNvPicPr>
            <a:picLocks noGrp="1" noChangeAspect="1"/>
          </p:cNvPicPr>
          <p:nvPr>
            <p:custDataLst>
              <p:tags r:id="rId5"/>
            </p:custDataLst>
          </p:nvPr>
        </p:nvPicPr>
        <p:blipFill>
          <a:blip r:embed="rId20">
            <a:extLst>
              <a:ext uri="{28A0092B-C50C-407E-A947-70E740481C1C}">
                <a14:useLocalDpi xmlns:a14="http://schemas.microsoft.com/office/drawing/2010/main" val="0"/>
              </a:ext>
            </a:extLst>
          </a:blip>
          <a:stretch>
            <a:fillRect/>
          </a:stretch>
        </p:blipFill>
        <p:spPr>
          <a:xfrm>
            <a:off x="152083" y="3003036"/>
            <a:ext cx="2148205" cy="1689100"/>
          </a:xfrm>
          <a:prstGeom prst="rect">
            <a:avLst/>
          </a:prstGeom>
          <a:noFill/>
          <a:ln>
            <a:noFill/>
          </a:ln>
        </p:spPr>
      </p:pic>
      <p:pic>
        <p:nvPicPr>
          <p:cNvPr id="122885" name="Picture 4" descr="D:\个人重要资料(勿删)\HP\桌面\新建文件夹\14083490_ori.jpg"/>
          <p:cNvPicPr>
            <a:picLocks noChangeAspect="1"/>
          </p:cNvPicPr>
          <p:nvPr>
            <p:custDataLst>
              <p:tags r:id="rId6"/>
            </p:custDataLst>
          </p:nvPr>
        </p:nvPicPr>
        <p:blipFill>
          <a:blip r:embed="rId21"/>
          <a:stretch>
            <a:fillRect/>
          </a:stretch>
        </p:blipFill>
        <p:spPr>
          <a:xfrm>
            <a:off x="142240" y="1105142"/>
            <a:ext cx="2148840" cy="1515745"/>
          </a:xfrm>
          <a:prstGeom prst="rect">
            <a:avLst/>
          </a:prstGeom>
          <a:noFill/>
          <a:ln w="9525">
            <a:noFill/>
          </a:ln>
        </p:spPr>
      </p:pic>
      <p:sp>
        <p:nvSpPr>
          <p:cNvPr id="6" name="文本框 5"/>
          <p:cNvSpPr txBox="1"/>
          <p:nvPr>
            <p:custDataLst>
              <p:tags r:id="rId7"/>
            </p:custDataLst>
          </p:nvPr>
        </p:nvSpPr>
        <p:spPr>
          <a:xfrm>
            <a:off x="2386457" y="1126905"/>
            <a:ext cx="6927215" cy="1569660"/>
          </a:xfrm>
          <a:prstGeom prst="rect">
            <a:avLst/>
          </a:prstGeom>
          <a:noFill/>
          <a:ln w="28575">
            <a:solidFill>
              <a:schemeClr val="accent3">
                <a:lumMod val="75000"/>
              </a:schemeClr>
            </a:solidFill>
            <a:prstDash val="dash"/>
          </a:ln>
        </p:spPr>
        <p:txBody>
          <a:bodyPr wrap="square" rtlCol="0" anchor="t">
            <a:spAutoFit/>
          </a:bodyPr>
          <a:lstStyle/>
          <a:p>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Spud Webb never gives up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his dream comes true.</a:t>
            </a:r>
          </a:p>
          <a:p>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junior high, Spud Webb was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tall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strong, but he had a big dream to play in the NBA.</a:t>
            </a:r>
          </a:p>
        </p:txBody>
      </p:sp>
      <p:sp>
        <p:nvSpPr>
          <p:cNvPr id="23" name="椭圆 22"/>
          <p:cNvSpPr/>
          <p:nvPr>
            <p:custDataLst>
              <p:tags r:id="rId8"/>
            </p:custDataLst>
          </p:nvPr>
        </p:nvSpPr>
        <p:spPr>
          <a:xfrm>
            <a:off x="9390831" y="1252398"/>
            <a:ext cx="2631440" cy="70993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never </a:t>
            </a:r>
          </a:p>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give up</a:t>
            </a:r>
          </a:p>
        </p:txBody>
      </p:sp>
      <p:sp>
        <p:nvSpPr>
          <p:cNvPr id="7" name="椭圆 6"/>
          <p:cNvSpPr/>
          <p:nvPr>
            <p:custDataLst>
              <p:tags r:id="rId9"/>
            </p:custDataLst>
          </p:nvPr>
        </p:nvSpPr>
        <p:spPr>
          <a:xfrm>
            <a:off x="9363228" y="2018075"/>
            <a:ext cx="2631440" cy="70993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dream big</a:t>
            </a:r>
          </a:p>
        </p:txBody>
      </p:sp>
      <p:sp>
        <p:nvSpPr>
          <p:cNvPr id="9" name="文本框 8"/>
          <p:cNvSpPr txBox="1"/>
          <p:nvPr>
            <p:custDataLst>
              <p:tags r:id="rId10"/>
            </p:custDataLst>
          </p:nvPr>
        </p:nvSpPr>
        <p:spPr>
          <a:xfrm>
            <a:off x="2394902" y="3042602"/>
            <a:ext cx="6927215" cy="829945"/>
          </a:xfrm>
          <a:prstGeom prst="rect">
            <a:avLst/>
          </a:prstGeom>
          <a:noFill/>
          <a:ln w="28575">
            <a:solidFill>
              <a:schemeClr val="accent3">
                <a:lumMod val="75000"/>
              </a:schemeClr>
            </a:solidFill>
            <a:prstDash val="dash"/>
          </a:ln>
        </p:spPr>
        <p:txBody>
          <a:bodyPr wrap="square" rtlCol="0" anchor="t">
            <a:spAutoFit/>
          </a:bodyPr>
          <a:lstStyle/>
          <a:p>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Hepburn is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 great actress,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 great humanitarian.</a:t>
            </a:r>
            <a:endPar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2" name="文本框 11"/>
          <p:cNvSpPr txBox="1"/>
          <p:nvPr>
            <p:custDataLst>
              <p:tags r:id="rId11"/>
            </p:custDataLst>
          </p:nvPr>
        </p:nvSpPr>
        <p:spPr>
          <a:xfrm>
            <a:off x="2419985" y="5272855"/>
            <a:ext cx="6911975" cy="1198880"/>
          </a:xfrm>
          <a:prstGeom prst="rect">
            <a:avLst/>
          </a:prstGeom>
          <a:noFill/>
          <a:ln w="28575">
            <a:solidFill>
              <a:schemeClr val="accent3">
                <a:lumMod val="75000"/>
              </a:schemeClr>
            </a:solidFill>
            <a:prstDash val="dash"/>
          </a:ln>
        </p:spPr>
        <p:txBody>
          <a:bodyPr wrap="square" rtlCol="0" anchor="t">
            <a:spAutoFit/>
          </a:bodyPr>
          <a:lstStyle/>
          <a:p>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received further education in the USA, he never forgets to mix traditional Chinese music in his works.</a:t>
            </a:r>
            <a:endPar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3" name="椭圆 12"/>
          <p:cNvSpPr/>
          <p:nvPr>
            <p:custDataLst>
              <p:tags r:id="rId12"/>
            </p:custDataLst>
          </p:nvPr>
        </p:nvSpPr>
        <p:spPr>
          <a:xfrm>
            <a:off x="9427744" y="5425757"/>
            <a:ext cx="2631440" cy="108140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Love for country and tradition</a:t>
            </a:r>
          </a:p>
        </p:txBody>
      </p:sp>
      <p:sp>
        <p:nvSpPr>
          <p:cNvPr id="14" name="文本框 13"/>
          <p:cNvSpPr txBox="1"/>
          <p:nvPr>
            <p:custDataLst>
              <p:tags r:id="rId13"/>
            </p:custDataLst>
          </p:nvPr>
        </p:nvSpPr>
        <p:spPr>
          <a:xfrm>
            <a:off x="2394902" y="4069242"/>
            <a:ext cx="6906895" cy="829945"/>
          </a:xfrm>
          <a:prstGeom prst="rect">
            <a:avLst/>
          </a:prstGeom>
          <a:noFill/>
          <a:ln w="28575">
            <a:solidFill>
              <a:schemeClr val="accent3">
                <a:lumMod val="75000"/>
              </a:schemeClr>
            </a:solidFill>
            <a:prstDash val="dash"/>
          </a:ln>
        </p:spPr>
        <p:txBody>
          <a:bodyPr wrap="square" rtlCol="0" anchor="t">
            <a:spAutoFit/>
          </a:bodyPr>
          <a:lstStyle/>
          <a:p>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Audrey Hepburn finds children in need, she will offer her help at once.</a:t>
            </a:r>
            <a:endPar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5" name="心形 14"/>
          <p:cNvSpPr/>
          <p:nvPr>
            <p:custDataLst>
              <p:tags r:id="rId14"/>
            </p:custDataLst>
          </p:nvPr>
        </p:nvSpPr>
        <p:spPr>
          <a:xfrm>
            <a:off x="9541167" y="-17799"/>
            <a:ext cx="2330768" cy="1248068"/>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a:t>
            </a:r>
          </a:p>
          <a:p>
            <a:pPr algn="ctr"/>
            <a:r>
              <a:rPr lang="en-US" altLang="zh-CN" sz="2800" dirty="0">
                <a:solidFill>
                  <a:srgbClr val="FF0000"/>
                </a:solidFill>
              </a:rPr>
              <a:t>values</a:t>
            </a:r>
          </a:p>
        </p:txBody>
      </p:sp>
      <p:sp>
        <p:nvSpPr>
          <p:cNvPr id="3" name="文本框 2">
            <a:extLst>
              <a:ext uri="{FF2B5EF4-FFF2-40B4-BE49-F238E27FC236}">
                <a16:creationId xmlns:a16="http://schemas.microsoft.com/office/drawing/2014/main" id="{3DA7A78E-F769-6B78-4757-3FABCD139A3A}"/>
              </a:ext>
            </a:extLst>
          </p:cNvPr>
          <p:cNvSpPr txBox="1"/>
          <p:nvPr>
            <p:custDataLst>
              <p:tags r:id="rId15"/>
            </p:custDataLst>
          </p:nvPr>
        </p:nvSpPr>
        <p:spPr>
          <a:xfrm>
            <a:off x="1753441" y="626199"/>
            <a:ext cx="7681975" cy="461665"/>
          </a:xfrm>
          <a:prstGeom prst="rect">
            <a:avLst/>
          </a:prstGeom>
          <a:solidFill>
            <a:schemeClr val="accent4">
              <a:lumMod val="40000"/>
              <a:lumOff val="60000"/>
            </a:schemeClr>
          </a:solidFill>
        </p:spPr>
        <p:txBody>
          <a:bodyPr wrap="square" rtlCol="0">
            <a:spAutoFit/>
          </a:bodyPr>
          <a:lstStyle/>
          <a:p>
            <a:r>
              <a:rPr lang="en-US" altLang="zh-CN" sz="2400" dirty="0">
                <a:solidFill>
                  <a:srgbClr val="FF0000"/>
                </a:solidFill>
              </a:rPr>
              <a:t>neither…nor/ if/ though/ until/ not only…but also</a:t>
            </a:r>
          </a:p>
        </p:txBody>
      </p:sp>
      <p:cxnSp>
        <p:nvCxnSpPr>
          <p:cNvPr id="17" name="直接连接符 16">
            <a:extLst>
              <a:ext uri="{FF2B5EF4-FFF2-40B4-BE49-F238E27FC236}">
                <a16:creationId xmlns:a16="http://schemas.microsoft.com/office/drawing/2014/main" id="{24F2620A-42FE-8644-F072-1F52F3FF1651}"/>
              </a:ext>
            </a:extLst>
          </p:cNvPr>
          <p:cNvCxnSpPr/>
          <p:nvPr/>
        </p:nvCxnSpPr>
        <p:spPr>
          <a:xfrm>
            <a:off x="8033004" y="2231136"/>
            <a:ext cx="996696" cy="0"/>
          </a:xfrm>
          <a:prstGeom prst="line">
            <a:avLst/>
          </a:prstGeom>
          <a:ln w="19050">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6B62721D-1E53-6473-8CDF-E105344FECE8}"/>
              </a:ext>
            </a:extLst>
          </p:cNvPr>
          <p:cNvSpPr txBox="1"/>
          <p:nvPr/>
        </p:nvSpPr>
        <p:spPr>
          <a:xfrm>
            <a:off x="5693666" y="1073391"/>
            <a:ext cx="1079332"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until</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9" name="文本框 18">
            <a:extLst>
              <a:ext uri="{FF2B5EF4-FFF2-40B4-BE49-F238E27FC236}">
                <a16:creationId xmlns:a16="http://schemas.microsoft.com/office/drawing/2014/main" id="{62F6CD71-5141-910D-CB3E-284DC4849BB8}"/>
              </a:ext>
            </a:extLst>
          </p:cNvPr>
          <p:cNvSpPr txBox="1"/>
          <p:nvPr/>
        </p:nvSpPr>
        <p:spPr>
          <a:xfrm>
            <a:off x="6422138" y="1833479"/>
            <a:ext cx="1194814"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neither</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A54CC5D2-2544-0088-6F39-3E8AAAA7A6AB}"/>
              </a:ext>
            </a:extLst>
          </p:cNvPr>
          <p:cNvSpPr txBox="1"/>
          <p:nvPr/>
        </p:nvSpPr>
        <p:spPr>
          <a:xfrm>
            <a:off x="8188561" y="1851379"/>
            <a:ext cx="1333137"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nor</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1" name="文本框 20">
            <a:extLst>
              <a:ext uri="{FF2B5EF4-FFF2-40B4-BE49-F238E27FC236}">
                <a16:creationId xmlns:a16="http://schemas.microsoft.com/office/drawing/2014/main" id="{E4728D5A-0C98-5432-BD44-092B8F78FD11}"/>
              </a:ext>
            </a:extLst>
          </p:cNvPr>
          <p:cNvSpPr txBox="1"/>
          <p:nvPr/>
        </p:nvSpPr>
        <p:spPr>
          <a:xfrm>
            <a:off x="3895415" y="2995909"/>
            <a:ext cx="131495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not only</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2" name="文本框 21">
            <a:extLst>
              <a:ext uri="{FF2B5EF4-FFF2-40B4-BE49-F238E27FC236}">
                <a16:creationId xmlns:a16="http://schemas.microsoft.com/office/drawing/2014/main" id="{39DA8A6E-45A4-424F-5650-49BDB5825D57}"/>
              </a:ext>
            </a:extLst>
          </p:cNvPr>
          <p:cNvSpPr txBox="1"/>
          <p:nvPr/>
        </p:nvSpPr>
        <p:spPr>
          <a:xfrm>
            <a:off x="7013108" y="3031253"/>
            <a:ext cx="1518244"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but also</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4" name="文本框 23">
            <a:extLst>
              <a:ext uri="{FF2B5EF4-FFF2-40B4-BE49-F238E27FC236}">
                <a16:creationId xmlns:a16="http://schemas.microsoft.com/office/drawing/2014/main" id="{3B43DAE1-4B0A-BBA8-EC40-CC6EF87FCB8E}"/>
              </a:ext>
            </a:extLst>
          </p:cNvPr>
          <p:cNvSpPr txBox="1"/>
          <p:nvPr/>
        </p:nvSpPr>
        <p:spPr>
          <a:xfrm>
            <a:off x="2635075" y="4042720"/>
            <a:ext cx="1079332"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If</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5" name="文本框 24">
            <a:extLst>
              <a:ext uri="{FF2B5EF4-FFF2-40B4-BE49-F238E27FC236}">
                <a16:creationId xmlns:a16="http://schemas.microsoft.com/office/drawing/2014/main" id="{A35BF149-BB36-12D9-A733-7DC46922025A}"/>
              </a:ext>
            </a:extLst>
          </p:cNvPr>
          <p:cNvSpPr txBox="1"/>
          <p:nvPr/>
        </p:nvSpPr>
        <p:spPr>
          <a:xfrm>
            <a:off x="2431949" y="5194924"/>
            <a:ext cx="114494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Though</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 name="椭圆 1">
            <a:extLst>
              <a:ext uri="{FF2B5EF4-FFF2-40B4-BE49-F238E27FC236}">
                <a16:creationId xmlns:a16="http://schemas.microsoft.com/office/drawing/2014/main" id="{D846DEE8-B1AC-3A9C-3E2A-D22AFB21CB37}"/>
              </a:ext>
            </a:extLst>
          </p:cNvPr>
          <p:cNvSpPr/>
          <p:nvPr>
            <p:custDataLst>
              <p:tags r:id="rId16"/>
            </p:custDataLst>
          </p:nvPr>
        </p:nvSpPr>
        <p:spPr>
          <a:xfrm>
            <a:off x="9313672" y="3413145"/>
            <a:ext cx="2887618" cy="111525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dirty="0">
                <a:solidFill>
                  <a:srgbClr val="002060"/>
                </a:solidFill>
                <a:latin typeface="Comic Sans MS" panose="030F0702030302020204" charset="0"/>
                <a:ea typeface="Comic Sans MS" panose="030F0702030302020204" charset="0"/>
                <a:cs typeface="Comic Sans MS" panose="030F0702030302020204" charset="0"/>
              </a:rPr>
              <a:t>Love and care for people in need</a:t>
            </a:r>
            <a:endParaRPr kumimoji="1" lang="en-US" sz="2000" dirty="0">
              <a:solidFill>
                <a:srgbClr val="002060"/>
              </a:solidFill>
              <a:latin typeface="Comic Sans MS" panose="030F0702030302020204" charset="0"/>
              <a:ea typeface="Comic Sans MS" panose="030F0702030302020204" charset="0"/>
              <a:cs typeface="Comic Sans MS" panose="030F070203030202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2"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2"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2"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6" grpId="0" animBg="1"/>
      <p:bldP spid="23" grpId="1" animBg="1"/>
      <p:bldP spid="23" grpId="2" animBg="1"/>
      <p:bldP spid="7" grpId="1" animBg="1"/>
      <p:bldP spid="7" grpId="2" animBg="1"/>
      <p:bldP spid="9" grpId="0" animBg="1"/>
      <p:bldP spid="12" grpId="0" animBg="1"/>
      <p:bldP spid="13" grpId="1" animBg="1"/>
      <p:bldP spid="13" grpId="2" animBg="1"/>
      <p:bldP spid="14" grpId="0" animBg="1"/>
      <p:bldP spid="15" grpId="0" animBg="1"/>
      <p:bldP spid="3" grpId="0"/>
      <p:bldP spid="3" grpId="1" animBg="1"/>
      <p:bldP spid="18" grpId="0"/>
      <p:bldP spid="19" grpId="0"/>
      <p:bldP spid="20" grpId="0"/>
      <p:bldP spid="21" grpId="0"/>
      <p:bldP spid="22" grpId="0"/>
      <p:bldP spid="24" grpId="0"/>
      <p:bldP spid="25" grpId="0"/>
      <p:bldP spid="2" grpId="0" animBg="1"/>
      <p:bldP spid="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框 4"/>
          <p:cNvSpPr txBox="1"/>
          <p:nvPr>
            <p:custDataLst>
              <p:tags r:id="rId2"/>
            </p:custDataLst>
          </p:nvPr>
        </p:nvSpPr>
        <p:spPr>
          <a:xfrm>
            <a:off x="0" y="12065"/>
            <a:ext cx="3831336" cy="46166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from role models </a:t>
            </a:r>
          </a:p>
        </p:txBody>
      </p:sp>
      <p:sp>
        <p:nvSpPr>
          <p:cNvPr id="4" name="文本框 3"/>
          <p:cNvSpPr txBox="1"/>
          <p:nvPr/>
        </p:nvSpPr>
        <p:spPr>
          <a:xfrm>
            <a:off x="608330" y="855345"/>
            <a:ext cx="10866120" cy="829945"/>
          </a:xfrm>
          <a:prstGeom prst="rect">
            <a:avLst/>
          </a:prstGeom>
          <a:noFill/>
        </p:spPr>
        <p:txBody>
          <a:bodyPr wrap="square" rtlCol="0" anchor="t">
            <a:spAutoFit/>
          </a:bodyPr>
          <a:lstStyle/>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Though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received further education in the USA, he never forgets to mix traditional Chinese music in his works.</a:t>
            </a:r>
            <a:endParaRPr lang="en-US" alt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 name="文本框 9"/>
          <p:cNvSpPr txBox="1"/>
          <p:nvPr>
            <p:custDataLst>
              <p:tags r:id="rId3"/>
            </p:custDataLst>
          </p:nvPr>
        </p:nvSpPr>
        <p:spPr>
          <a:xfrm>
            <a:off x="1659890" y="1685290"/>
            <a:ext cx="662114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a:t>Though/Although       </a:t>
            </a:r>
            <a:r>
              <a:rPr lang="en-US" altLang="zh-CN" sz="2400">
                <a:solidFill>
                  <a:schemeClr val="tx2">
                    <a:lumMod val="10000"/>
                  </a:schemeClr>
                </a:solidFill>
                <a:highlight>
                  <a:srgbClr val="FFFF00"/>
                </a:highlight>
              </a:rPr>
              <a:t>to show contrast </a:t>
            </a:r>
            <a:r>
              <a:rPr lang="zh-CN" altLang="en-US" sz="2400">
                <a:solidFill>
                  <a:schemeClr val="tx2">
                    <a:lumMod val="10000"/>
                  </a:schemeClr>
                </a:solidFill>
                <a:highlight>
                  <a:srgbClr val="FFFF00"/>
                </a:highlight>
              </a:rPr>
              <a:t>（对比）</a:t>
            </a:r>
          </a:p>
        </p:txBody>
      </p:sp>
      <p:sp>
        <p:nvSpPr>
          <p:cNvPr id="6" name="文本框 5"/>
          <p:cNvSpPr txBox="1"/>
          <p:nvPr/>
        </p:nvSpPr>
        <p:spPr>
          <a:xfrm>
            <a:off x="608330" y="2192020"/>
            <a:ext cx="10186670" cy="460375"/>
          </a:xfrm>
          <a:prstGeom prst="rect">
            <a:avLst/>
          </a:prstGeom>
          <a:noFill/>
        </p:spPr>
        <p:txBody>
          <a:bodyPr wrap="square" rtlCol="0" anchor="t">
            <a:spAutoFit/>
          </a:bodyPr>
          <a:lstStyle/>
          <a:p>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Audrey Hepburn is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not only</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 great actress,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but also</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 great humanitarian.</a:t>
            </a:r>
            <a:endParaRPr lang="en-US" alt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文本框 6"/>
          <p:cNvSpPr txBox="1"/>
          <p:nvPr/>
        </p:nvSpPr>
        <p:spPr>
          <a:xfrm>
            <a:off x="608330" y="2652395"/>
            <a:ext cx="10127615" cy="829945"/>
          </a:xfrm>
          <a:prstGeom prst="rect">
            <a:avLst/>
          </a:prstGeom>
          <a:noFill/>
        </p:spPr>
        <p:txBody>
          <a:bodyPr wrap="square" rtlCol="0" anchor="t">
            <a:spAutoFit/>
          </a:bodyPr>
          <a:lstStyle/>
          <a:p>
            <a:r>
              <a:rPr lang="en-US" altLang="zh-CN"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When at school, Spud Webb was </a:t>
            </a:r>
            <a:r>
              <a:rPr lang="en-US" alt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neither</a:t>
            </a:r>
            <a:r>
              <a:rPr lang="en-US" altLang="zh-CN"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tall </a:t>
            </a:r>
            <a:r>
              <a:rPr lang="en-US" alt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nor </a:t>
            </a:r>
            <a:r>
              <a:rPr lang="en-US" altLang="zh-CN"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strong, but he had a big dream to play in the NBA.</a:t>
            </a:r>
          </a:p>
        </p:txBody>
      </p:sp>
      <p:sp>
        <p:nvSpPr>
          <p:cNvPr id="8" name="文本框 7"/>
          <p:cNvSpPr txBox="1"/>
          <p:nvPr>
            <p:custDataLst>
              <p:tags r:id="rId4"/>
            </p:custDataLst>
          </p:nvPr>
        </p:nvSpPr>
        <p:spPr>
          <a:xfrm>
            <a:off x="751840" y="3474720"/>
            <a:ext cx="1021905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a:t>not only...but also/ neither...nor/both...and        </a:t>
            </a:r>
            <a:r>
              <a:rPr lang="en-US" altLang="zh-CN" sz="2400">
                <a:solidFill>
                  <a:schemeClr val="tx2">
                    <a:lumMod val="10000"/>
                  </a:schemeClr>
                </a:solidFill>
                <a:highlight>
                  <a:srgbClr val="FFFF00"/>
                </a:highlight>
              </a:rPr>
              <a:t>to show parallelism </a:t>
            </a:r>
            <a:r>
              <a:rPr lang="zh-CN" altLang="en-US" sz="2400">
                <a:solidFill>
                  <a:schemeClr val="tx2">
                    <a:lumMod val="10000"/>
                  </a:schemeClr>
                </a:solidFill>
                <a:highlight>
                  <a:srgbClr val="FFFF00"/>
                </a:highlight>
              </a:rPr>
              <a:t>（并列）</a:t>
            </a:r>
          </a:p>
        </p:txBody>
      </p:sp>
      <p:sp>
        <p:nvSpPr>
          <p:cNvPr id="9" name="文本框 8"/>
          <p:cNvSpPr txBox="1"/>
          <p:nvPr/>
        </p:nvSpPr>
        <p:spPr>
          <a:xfrm>
            <a:off x="608330" y="3935095"/>
            <a:ext cx="9808210" cy="460375"/>
          </a:xfrm>
          <a:prstGeom prst="rect">
            <a:avLst/>
          </a:prstGeom>
          <a:noFill/>
        </p:spPr>
        <p:txBody>
          <a:bodyPr wrap="square" rtlCol="0" anchor="t">
            <a:spAutoFit/>
          </a:bodyPr>
          <a:lstStyle/>
          <a:p>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Spud Webb never gives up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until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his dream comes true.</a:t>
            </a:r>
            <a:endParaRPr lang="en-US" alt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1" name="文本框 10"/>
          <p:cNvSpPr txBox="1"/>
          <p:nvPr>
            <p:custDataLst>
              <p:tags r:id="rId5"/>
            </p:custDataLst>
          </p:nvPr>
        </p:nvSpPr>
        <p:spPr>
          <a:xfrm>
            <a:off x="206375" y="4371975"/>
            <a:ext cx="1157795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a:t>till/until/when/while/ whenever/as soon as/before/after     </a:t>
            </a:r>
            <a:r>
              <a:rPr lang="en-US" altLang="zh-CN" sz="2400">
                <a:solidFill>
                  <a:schemeClr val="tx2">
                    <a:lumMod val="10000"/>
                  </a:schemeClr>
                </a:solidFill>
                <a:highlight>
                  <a:srgbClr val="FFFF00"/>
                </a:highlight>
              </a:rPr>
              <a:t>to </a:t>
            </a:r>
            <a:r>
              <a:rPr lang="en-US" sz="2400">
                <a:solidFill>
                  <a:schemeClr val="tx2">
                    <a:lumMod val="10000"/>
                  </a:schemeClr>
                </a:solidFill>
                <a:highlight>
                  <a:srgbClr val="FFFF00"/>
                </a:highlight>
              </a:rPr>
              <a:t>introduce time clauses</a:t>
            </a:r>
          </a:p>
        </p:txBody>
      </p:sp>
      <p:sp>
        <p:nvSpPr>
          <p:cNvPr id="12" name="文本框 11"/>
          <p:cNvSpPr txBox="1"/>
          <p:nvPr/>
        </p:nvSpPr>
        <p:spPr>
          <a:xfrm>
            <a:off x="752475" y="4912360"/>
            <a:ext cx="9983470" cy="460375"/>
          </a:xfrm>
          <a:prstGeom prst="rect">
            <a:avLst/>
          </a:prstGeom>
          <a:noFill/>
        </p:spPr>
        <p:txBody>
          <a:bodyPr wrap="square" rtlCol="0" anchor="t">
            <a:spAutoFit/>
          </a:bodyPr>
          <a:lstStyle/>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If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Audrey Hepburn finds children in need, she will offer her help at once.</a:t>
            </a:r>
            <a:endParaRPr lang="en-US" alt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3" name="文本框 12"/>
          <p:cNvSpPr txBox="1"/>
          <p:nvPr>
            <p:custDataLst>
              <p:tags r:id="rId6"/>
            </p:custDataLst>
          </p:nvPr>
        </p:nvSpPr>
        <p:spPr>
          <a:xfrm>
            <a:off x="1659890" y="5372735"/>
            <a:ext cx="8699500"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a:t>if/unless        </a:t>
            </a:r>
            <a:r>
              <a:rPr lang="en-US" altLang="zh-CN" sz="2400">
                <a:solidFill>
                  <a:schemeClr val="tx2">
                    <a:lumMod val="10000"/>
                  </a:schemeClr>
                </a:solidFill>
                <a:highlight>
                  <a:srgbClr val="FFFF00"/>
                </a:highlight>
              </a:rPr>
              <a:t>to show hypothesis </a:t>
            </a:r>
            <a:r>
              <a:rPr lang="zh-CN" altLang="en-US" sz="2400">
                <a:solidFill>
                  <a:schemeClr val="tx2">
                    <a:lumMod val="10000"/>
                  </a:schemeClr>
                </a:solidFill>
                <a:highlight>
                  <a:srgbClr val="FFFF00"/>
                </a:highlight>
              </a:rPr>
              <a:t>（假设）</a:t>
            </a:r>
          </a:p>
        </p:txBody>
      </p:sp>
      <p:sp>
        <p:nvSpPr>
          <p:cNvPr id="14" name="文本框 13"/>
          <p:cNvSpPr txBox="1"/>
          <p:nvPr>
            <p:custDataLst>
              <p:tags r:id="rId7"/>
            </p:custDataLst>
          </p:nvPr>
        </p:nvSpPr>
        <p:spPr>
          <a:xfrm>
            <a:off x="4340225" y="104140"/>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Review the linking words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8" grpId="0" bldLvl="0" animBg="1"/>
      <p:bldP spid="8" grpId="1" animBg="1"/>
      <p:bldP spid="11" grpId="0" bldLvl="0" animBg="1"/>
      <p:bldP spid="11" grpId="1" animBg="1"/>
      <p:bldP spid="13" grpId="0" bldLvl="0" animBg="1"/>
      <p:bldP spid="13" grpId="1" animBg="1"/>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from role models </a:t>
            </a:r>
          </a:p>
        </p:txBody>
      </p:sp>
      <p:graphicFrame>
        <p:nvGraphicFramePr>
          <p:cNvPr id="6" name="表格 5"/>
          <p:cNvGraphicFramePr/>
          <p:nvPr>
            <p:custDataLst>
              <p:tags r:id="rId3"/>
            </p:custDataLst>
            <p:extLst>
              <p:ext uri="{D42A27DB-BD31-4B8C-83A1-F6EECF244321}">
                <p14:modId xmlns:p14="http://schemas.microsoft.com/office/powerpoint/2010/main" val="326400782"/>
              </p:ext>
            </p:extLst>
          </p:nvPr>
        </p:nvGraphicFramePr>
        <p:xfrm>
          <a:off x="156845" y="732367"/>
          <a:ext cx="5089525" cy="4114800"/>
        </p:xfrm>
        <a:graphic>
          <a:graphicData uri="http://schemas.openxmlformats.org/drawingml/2006/table">
            <a:tbl>
              <a:tblPr/>
              <a:tblGrid>
                <a:gridCol w="2492375">
                  <a:extLst>
                    <a:ext uri="{9D8B030D-6E8A-4147-A177-3AD203B41FA5}">
                      <a16:colId xmlns:a16="http://schemas.microsoft.com/office/drawing/2014/main" val="20000"/>
                    </a:ext>
                  </a:extLst>
                </a:gridCol>
                <a:gridCol w="2597150">
                  <a:extLst>
                    <a:ext uri="{9D8B030D-6E8A-4147-A177-3AD203B41FA5}">
                      <a16:colId xmlns:a16="http://schemas.microsoft.com/office/drawing/2014/main" val="20001"/>
                    </a:ext>
                  </a:extLst>
                </a:gridCol>
              </a:tblGrid>
              <a:tr h="274320">
                <a:tc gridSpan="2">
                  <a:txBody>
                    <a:bodyPr/>
                    <a:lstStyle/>
                    <a:p>
                      <a:pPr indent="0" algn="ctr">
                        <a:buNone/>
                      </a:pPr>
                      <a:r>
                        <a:rPr 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Linking words</a:t>
                      </a:r>
                      <a:endParaRPr lang="en-US" alt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emphasize （强调）</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so...that; such....that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1"/>
                  </a:ext>
                </a:extLst>
              </a:tr>
              <a:tr h="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show purpose （目的）</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so that/in order that/ in order to do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2"/>
                  </a:ext>
                </a:extLst>
              </a:tr>
              <a:tr h="192405">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show reasons （原因）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because/since/as</a:t>
                      </a:r>
                      <a:endParaRPr lang="en-US" alt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3"/>
                  </a:ext>
                </a:extLst>
              </a:tr>
              <a:tr h="27432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show contrast （对比）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Though/Although</a:t>
                      </a:r>
                      <a:endParaRPr lang="en-US" alt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4"/>
                  </a:ext>
                </a:extLst>
              </a:tr>
              <a:tr h="36576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show parallelism （并列）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not only...but also/ neither...nor/both...and</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5"/>
                  </a:ext>
                </a:extLst>
              </a:tr>
              <a:tr h="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introduce time clauses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till/until/when/while/ whenever/as soon as/before/after</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6"/>
                  </a:ext>
                </a:extLst>
              </a:tr>
              <a:tr h="0">
                <a:tc>
                  <a:txBody>
                    <a:bodyPr/>
                    <a:lstStyle/>
                    <a:p>
                      <a:pPr indent="0">
                        <a:buNone/>
                      </a:pPr>
                      <a:r>
                        <a:rPr 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to show hypothesis （假设） </a:t>
                      </a:r>
                      <a:endParaRPr lang="en-US" altLang="en-US" sz="1800" b="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buNone/>
                      </a:pPr>
                      <a:r>
                        <a:rPr 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if/unless </a:t>
                      </a:r>
                      <a:endParaRPr lang="en-US" altLang="en-US" sz="18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40000"/>
                        <a:lumOff val="60000"/>
                      </a:schemeClr>
                    </a:solidFill>
                  </a:tcPr>
                </a:tc>
                <a:extLst>
                  <a:ext uri="{0D108BD9-81ED-4DB2-BD59-A6C34878D82A}">
                    <a16:rowId xmlns:a16="http://schemas.microsoft.com/office/drawing/2014/main" val="10007"/>
                  </a:ext>
                </a:extLst>
              </a:tr>
            </a:tbl>
          </a:graphicData>
        </a:graphic>
      </p:graphicFrame>
      <p:sp>
        <p:nvSpPr>
          <p:cNvPr id="8" name="心形 7"/>
          <p:cNvSpPr/>
          <p:nvPr>
            <p:custDataLst>
              <p:tags r:id="rId4"/>
            </p:custDataLst>
          </p:nvPr>
        </p:nvSpPr>
        <p:spPr>
          <a:xfrm>
            <a:off x="5307330" y="1343660"/>
            <a:ext cx="1742440" cy="1334135"/>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a:solidFill>
                  <a:srgbClr val="FF0000"/>
                </a:solidFill>
              </a:rPr>
              <a:t>Good qualities</a:t>
            </a:r>
          </a:p>
        </p:txBody>
      </p:sp>
      <p:sp>
        <p:nvSpPr>
          <p:cNvPr id="11" name="圆角矩形 10"/>
          <p:cNvSpPr/>
          <p:nvPr/>
        </p:nvSpPr>
        <p:spPr>
          <a:xfrm>
            <a:off x="7511415" y="1343660"/>
            <a:ext cx="4431665" cy="1190625"/>
          </a:xfrm>
          <a:prstGeom prst="roundRect">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dirty="0">
                <a:solidFill>
                  <a:schemeClr val="tx2">
                    <a:lumMod val="10000"/>
                  </a:schemeClr>
                </a:solidFill>
                <a:sym typeface="+mn-ea"/>
              </a:rPr>
              <a:t>talented/creative/well-educated/</a:t>
            </a:r>
            <a:endParaRPr lang="en-US" altLang="zh-CN" sz="2000" dirty="0">
              <a:solidFill>
                <a:schemeClr val="tx2">
                  <a:lumMod val="10000"/>
                </a:schemeClr>
              </a:solidFill>
            </a:endParaRPr>
          </a:p>
          <a:p>
            <a:pPr algn="ctr"/>
            <a:r>
              <a:rPr lang="en-US" altLang="zh-CN" sz="2000" dirty="0">
                <a:solidFill>
                  <a:schemeClr val="tx2">
                    <a:lumMod val="10000"/>
                  </a:schemeClr>
                </a:solidFill>
                <a:sym typeface="+mn-ea"/>
              </a:rPr>
              <a:t>well-prepared/warm-hearted/hard-working/persistent/....</a:t>
            </a:r>
          </a:p>
        </p:txBody>
      </p:sp>
      <p:sp>
        <p:nvSpPr>
          <p:cNvPr id="12" name="右箭头 11"/>
          <p:cNvSpPr/>
          <p:nvPr/>
        </p:nvSpPr>
        <p:spPr>
          <a:xfrm>
            <a:off x="7110730" y="1750695"/>
            <a:ext cx="339725" cy="179705"/>
          </a:xfrm>
          <a:prstGeom prst="rightArrow">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accent5">
                  <a:lumMod val="40000"/>
                  <a:lumOff val="60000"/>
                </a:schemeClr>
              </a:solidFill>
            </a:endParaRPr>
          </a:p>
        </p:txBody>
      </p:sp>
      <p:sp>
        <p:nvSpPr>
          <p:cNvPr id="13" name="心形 12"/>
          <p:cNvSpPr/>
          <p:nvPr>
            <p:custDataLst>
              <p:tags r:id="rId5"/>
            </p:custDataLst>
          </p:nvPr>
        </p:nvSpPr>
        <p:spPr>
          <a:xfrm>
            <a:off x="5307330" y="2966720"/>
            <a:ext cx="1742440" cy="1334135"/>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a:solidFill>
                  <a:srgbClr val="FF0000"/>
                </a:solidFill>
              </a:rPr>
              <a:t>Good values</a:t>
            </a:r>
          </a:p>
        </p:txBody>
      </p:sp>
      <p:sp>
        <p:nvSpPr>
          <p:cNvPr id="14" name="右箭头 13"/>
          <p:cNvSpPr/>
          <p:nvPr>
            <p:custDataLst>
              <p:tags r:id="rId6"/>
            </p:custDataLst>
          </p:nvPr>
        </p:nvSpPr>
        <p:spPr>
          <a:xfrm>
            <a:off x="7110730" y="3481705"/>
            <a:ext cx="339725" cy="179705"/>
          </a:xfrm>
          <a:prstGeom prst="rightArrow">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accent5">
                  <a:lumMod val="40000"/>
                  <a:lumOff val="60000"/>
                </a:schemeClr>
              </a:solidFill>
            </a:endParaRPr>
          </a:p>
        </p:txBody>
      </p:sp>
      <p:sp>
        <p:nvSpPr>
          <p:cNvPr id="15" name="圆角矩形 14"/>
          <p:cNvSpPr/>
          <p:nvPr>
            <p:custDataLst>
              <p:tags r:id="rId7"/>
            </p:custDataLst>
          </p:nvPr>
        </p:nvSpPr>
        <p:spPr>
          <a:xfrm>
            <a:off x="7511415" y="2966720"/>
            <a:ext cx="4431665" cy="1190625"/>
          </a:xfrm>
          <a:prstGeom prst="roundRect">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dirty="0">
                <a:solidFill>
                  <a:schemeClr val="tx2">
                    <a:lumMod val="10000"/>
                  </a:schemeClr>
                </a:solidFill>
                <a:sym typeface="+mn-ea"/>
              </a:rPr>
              <a:t>never give up/ dream big/ devote to charity/ love for country/love and care for people in need....</a:t>
            </a:r>
          </a:p>
        </p:txBody>
      </p:sp>
      <p:sp>
        <p:nvSpPr>
          <p:cNvPr id="2" name="文本框 1">
            <a:extLst>
              <a:ext uri="{FF2B5EF4-FFF2-40B4-BE49-F238E27FC236}">
                <a16:creationId xmlns:a16="http://schemas.microsoft.com/office/drawing/2014/main" id="{40144F35-2C42-5B0B-7F1D-64E040AD1144}"/>
              </a:ext>
            </a:extLst>
          </p:cNvPr>
          <p:cNvSpPr txBox="1"/>
          <p:nvPr>
            <p:custDataLst>
              <p:tags r:id="rId8"/>
            </p:custDataLst>
          </p:nvPr>
        </p:nvSpPr>
        <p:spPr>
          <a:xfrm>
            <a:off x="208625" y="5375768"/>
            <a:ext cx="11774749" cy="1384995"/>
          </a:xfrm>
          <a:prstGeom prst="rect">
            <a:avLst/>
          </a:prstGeom>
          <a:noFill/>
          <a:ln w="28575">
            <a:solidFill>
              <a:schemeClr val="accent3">
                <a:lumMod val="75000"/>
              </a:schemeClr>
            </a:solidFill>
            <a:prstDash val="dash"/>
          </a:ln>
        </p:spPr>
        <p:txBody>
          <a:bodyPr wrap="square" rtlCol="0" anchor="t">
            <a:spAutoFit/>
          </a:bodyPr>
          <a:lstStyle/>
          <a:p>
            <a:r>
              <a:rPr lang="en-US" sz="28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 What makes XXX so successful and great?</a:t>
            </a:r>
          </a:p>
          <a:p>
            <a:r>
              <a:rPr lang="en-US" altLang="zh-CN" sz="28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B:  XXX has many good qualities and values. ….(</a:t>
            </a:r>
            <a:r>
              <a:rPr lang="en-US" altLang="zh-CN" sz="2800" dirty="0">
                <a:solidFill>
                  <a:schemeClr val="tx2">
                    <a:lumMod val="10000"/>
                  </a:schemeClr>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sym typeface="+mn-ea"/>
              </a:rPr>
              <a:t>2-3 sentences. Remember to give examples!)</a:t>
            </a:r>
          </a:p>
        </p:txBody>
      </p:sp>
      <p:sp>
        <p:nvSpPr>
          <p:cNvPr id="4" name="文本框 3">
            <a:extLst>
              <a:ext uri="{FF2B5EF4-FFF2-40B4-BE49-F238E27FC236}">
                <a16:creationId xmlns:a16="http://schemas.microsoft.com/office/drawing/2014/main" id="{1E7FED50-9C29-827D-B743-D07DA3278D62}"/>
              </a:ext>
            </a:extLst>
          </p:cNvPr>
          <p:cNvSpPr txBox="1"/>
          <p:nvPr/>
        </p:nvSpPr>
        <p:spPr>
          <a:xfrm>
            <a:off x="352493" y="4855554"/>
            <a:ext cx="11943080" cy="523220"/>
          </a:xfrm>
          <a:prstGeom prst="rect">
            <a:avLst/>
          </a:prstGeom>
          <a:noFill/>
        </p:spPr>
        <p:txBody>
          <a:bodyPr wrap="square">
            <a:spAutoFit/>
          </a:bodyPr>
          <a:lstStyle/>
          <a:p>
            <a:r>
              <a:rPr lang="en-US" altLang="zh-CN" sz="2800" b="1" i="1" dirty="0">
                <a:solidFill>
                  <a:srgbClr val="0070C0"/>
                </a:solidFill>
                <a:latin typeface="Times New Roman" panose="02020603050405020304" pitchFamily="18" charset="0"/>
                <a:cs typeface="Times New Roman" panose="02020603050405020304" pitchFamily="18" charset="0"/>
                <a:sym typeface="+mn-ea"/>
              </a:rPr>
              <a:t>Pair work : Talk about their </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good qualities </a:t>
            </a:r>
            <a:r>
              <a:rPr lang="en-US" altLang="zh-CN" sz="2800" b="1" i="1" dirty="0">
                <a:solidFill>
                  <a:srgbClr val="0070C0"/>
                </a:solidFill>
                <a:latin typeface="Times New Roman" panose="02020603050405020304" pitchFamily="18" charset="0"/>
                <a:cs typeface="Times New Roman" panose="02020603050405020304" pitchFamily="18" charset="0"/>
                <a:sym typeface="+mn-ea"/>
              </a:rPr>
              <a:t>and </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good values</a:t>
            </a:r>
            <a:r>
              <a:rPr lang="en-US" altLang="zh-CN" sz="2800" b="1" i="1" dirty="0">
                <a:solidFill>
                  <a:srgbClr val="0070C0"/>
                </a:solidFill>
                <a:latin typeface="Times New Roman" panose="02020603050405020304" pitchFamily="18" charset="0"/>
                <a:cs typeface="Times New Roman" panose="02020603050405020304" pitchFamily="18" charset="0"/>
                <a:sym typeface="+mn-ea"/>
              </a:rPr>
              <a:t> with </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linking words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7AF8EBA-19CE-5C96-D593-768E82CEF207}"/>
              </a:ext>
            </a:extLst>
          </p:cNvPr>
          <p:cNvSpPr txBox="1"/>
          <p:nvPr>
            <p:custDataLst>
              <p:tags r:id="rId1"/>
            </p:custDataLst>
          </p:nvPr>
        </p:nvSpPr>
        <p:spPr>
          <a:xfrm>
            <a:off x="0" y="12065"/>
            <a:ext cx="3724275"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sp>
        <p:nvSpPr>
          <p:cNvPr id="5" name="文本框 4">
            <a:extLst>
              <a:ext uri="{FF2B5EF4-FFF2-40B4-BE49-F238E27FC236}">
                <a16:creationId xmlns:a16="http://schemas.microsoft.com/office/drawing/2014/main" id="{AB890B8E-2F91-EBA7-5121-8D00EAE495A3}"/>
              </a:ext>
            </a:extLst>
          </p:cNvPr>
          <p:cNvSpPr txBox="1"/>
          <p:nvPr>
            <p:custDataLst>
              <p:tags r:id="rId2"/>
            </p:custDataLst>
          </p:nvPr>
        </p:nvSpPr>
        <p:spPr>
          <a:xfrm>
            <a:off x="3961130" y="0"/>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Why should we learn from role models?</a:t>
            </a:r>
          </a:p>
        </p:txBody>
      </p:sp>
      <p:pic>
        <p:nvPicPr>
          <p:cNvPr id="8" name="图片 7">
            <a:extLst>
              <a:ext uri="{FF2B5EF4-FFF2-40B4-BE49-F238E27FC236}">
                <a16:creationId xmlns:a16="http://schemas.microsoft.com/office/drawing/2014/main" id="{3950B514-F0FD-2B44-96B2-BC33781C13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2874" y="904875"/>
            <a:ext cx="2282759" cy="2524125"/>
          </a:xfrm>
          <a:prstGeom prst="rect">
            <a:avLst/>
          </a:prstGeom>
        </p:spPr>
      </p:pic>
      <p:sp>
        <p:nvSpPr>
          <p:cNvPr id="6" name="卷形: 水平 5">
            <a:extLst>
              <a:ext uri="{FF2B5EF4-FFF2-40B4-BE49-F238E27FC236}">
                <a16:creationId xmlns:a16="http://schemas.microsoft.com/office/drawing/2014/main" id="{47AC1286-081C-3901-A1BE-8574A5718B0A}"/>
              </a:ext>
            </a:extLst>
          </p:cNvPr>
          <p:cNvSpPr/>
          <p:nvPr/>
        </p:nvSpPr>
        <p:spPr>
          <a:xfrm>
            <a:off x="1744976" y="472441"/>
            <a:ext cx="10306815" cy="3369572"/>
          </a:xfrm>
          <a:prstGeom prst="horizontalScroll">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i="1" dirty="0">
                <a:solidFill>
                  <a:schemeClr val="tx2">
                    <a:lumMod val="25000"/>
                  </a:schemeClr>
                </a:solidFill>
                <a:latin typeface="Times New Roman" panose="02020603050405020304" pitchFamily="18" charset="0"/>
                <a:cs typeface="Times New Roman" panose="02020603050405020304" pitchFamily="18" charset="0"/>
              </a:rPr>
              <a:t>《Confucian Analects》: When we see a man of virtue and talent, we should think of  equaling them; </a:t>
            </a:r>
          </a:p>
          <a:p>
            <a:r>
              <a:rPr lang="en-US" altLang="zh-CN" sz="2800" i="1" dirty="0">
                <a:solidFill>
                  <a:schemeClr val="tx2">
                    <a:lumMod val="25000"/>
                  </a:schemeClr>
                </a:solidFill>
                <a:latin typeface="Times New Roman" panose="02020603050405020304" pitchFamily="18" charset="0"/>
                <a:cs typeface="Times New Roman" panose="02020603050405020304" pitchFamily="18" charset="0"/>
              </a:rPr>
              <a:t>when we see a man of a contrary character, we should turn </a:t>
            </a:r>
          </a:p>
          <a:p>
            <a:r>
              <a:rPr lang="en-US" altLang="zh-CN" sz="2800" i="1" dirty="0">
                <a:solidFill>
                  <a:schemeClr val="tx2">
                    <a:lumMod val="25000"/>
                  </a:schemeClr>
                </a:solidFill>
                <a:latin typeface="Times New Roman" panose="02020603050405020304" pitchFamily="18" charset="0"/>
                <a:cs typeface="Times New Roman" panose="02020603050405020304" pitchFamily="18" charset="0"/>
              </a:rPr>
              <a:t>inwards and examine ourselves.</a:t>
            </a:r>
          </a:p>
          <a:p>
            <a:r>
              <a:rPr lang="en-US" altLang="zh-CN" sz="3200" dirty="0">
                <a:solidFill>
                  <a:schemeClr val="tx2">
                    <a:lumMod val="25000"/>
                  </a:schemeClr>
                </a:solidFill>
                <a:latin typeface="宋体" panose="02010600030101010101" pitchFamily="2" charset="-122"/>
                <a:ea typeface="宋体" panose="02010600030101010101" pitchFamily="2" charset="-122"/>
                <a:cs typeface="Times New Roman" panose="02020603050405020304" pitchFamily="18" charset="0"/>
              </a:rPr>
              <a:t>《</a:t>
            </a:r>
            <a:r>
              <a:rPr lang="zh-CN" altLang="en-US" sz="3200" dirty="0">
                <a:solidFill>
                  <a:schemeClr val="tx2">
                    <a:lumMod val="25000"/>
                  </a:schemeClr>
                </a:solidFill>
                <a:latin typeface="宋体" panose="02010600030101010101" pitchFamily="2" charset="-122"/>
                <a:ea typeface="宋体" panose="02010600030101010101" pitchFamily="2" charset="-122"/>
                <a:cs typeface="Times New Roman" panose="02020603050405020304" pitchFamily="18" charset="0"/>
              </a:rPr>
              <a:t>论语</a:t>
            </a:r>
            <a:r>
              <a:rPr lang="en-US" altLang="zh-CN" sz="3200" dirty="0">
                <a:solidFill>
                  <a:schemeClr val="tx2">
                    <a:lumMod val="25000"/>
                  </a:schemeClr>
                </a:solidFill>
                <a:latin typeface="宋体" panose="02010600030101010101" pitchFamily="2" charset="-122"/>
                <a:ea typeface="宋体" panose="02010600030101010101" pitchFamily="2" charset="-122"/>
                <a:cs typeface="Times New Roman" panose="02020603050405020304" pitchFamily="18" charset="0"/>
              </a:rPr>
              <a:t>》</a:t>
            </a:r>
            <a:r>
              <a:rPr lang="zh-CN" altLang="en-US" sz="3200" dirty="0">
                <a:solidFill>
                  <a:schemeClr val="tx2">
                    <a:lumMod val="25000"/>
                  </a:schemeClr>
                </a:solidFill>
                <a:latin typeface="宋体" panose="02010600030101010101" pitchFamily="2" charset="-122"/>
                <a:ea typeface="宋体" panose="02010600030101010101" pitchFamily="2" charset="-122"/>
                <a:cs typeface="Times New Roman" panose="02020603050405020304" pitchFamily="18" charset="0"/>
              </a:rPr>
              <a:t>：</a:t>
            </a:r>
            <a:r>
              <a:rPr lang="zh-CN" altLang="zh-CN" sz="3200" kern="100" dirty="0">
                <a:solidFill>
                  <a:schemeClr val="tx2">
                    <a:lumMod val="25000"/>
                  </a:schemeClr>
                </a:solidFill>
                <a:effectLst/>
                <a:latin typeface="宋体" panose="02010600030101010101" pitchFamily="2" charset="-122"/>
                <a:ea typeface="宋体" panose="02010600030101010101" pitchFamily="2" charset="-122"/>
                <a:cs typeface="宋体" panose="02010600030101010101" pitchFamily="2" charset="-122"/>
              </a:rPr>
              <a:t>见贤思齐</a:t>
            </a:r>
            <a:r>
              <a:rPr lang="en-US" altLang="zh-CN" sz="3200" kern="100" dirty="0">
                <a:solidFill>
                  <a:schemeClr val="tx2">
                    <a:lumMod val="25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3200" kern="100" dirty="0">
                <a:solidFill>
                  <a:schemeClr val="tx2">
                    <a:lumMod val="25000"/>
                  </a:schemeClr>
                </a:solidFill>
                <a:effectLst/>
                <a:latin typeface="宋体" panose="02010600030101010101" pitchFamily="2" charset="-122"/>
                <a:ea typeface="宋体" panose="02010600030101010101" pitchFamily="2" charset="-122"/>
                <a:cs typeface="宋体" panose="02010600030101010101" pitchFamily="2" charset="-122"/>
              </a:rPr>
              <a:t>见不贤而内自省焉</a:t>
            </a:r>
            <a:endParaRPr lang="zh-CN" altLang="zh-CN" sz="3200" kern="100" dirty="0">
              <a:solidFill>
                <a:schemeClr val="tx2">
                  <a:lumMod val="25000"/>
                </a:schemeClr>
              </a:solidFill>
              <a:effectLst/>
              <a:latin typeface="宋体" panose="02010600030101010101" pitchFamily="2" charset="-122"/>
              <a:ea typeface="宋体" panose="02010600030101010101" pitchFamily="2" charset="-122"/>
              <a:cs typeface="Times New Roman" panose="02020603050405020304" pitchFamily="18" charset="0"/>
            </a:endParaRPr>
          </a:p>
          <a:p>
            <a:endParaRPr lang="zh-CN" altLang="en-US" dirty="0">
              <a:solidFill>
                <a:schemeClr val="tx2">
                  <a:lumMod val="25000"/>
                </a:schemeClr>
              </a:solidFill>
              <a:latin typeface="Times New Roman" panose="02020603050405020304" pitchFamily="18" charset="0"/>
              <a:cs typeface="Times New Roman" panose="02020603050405020304" pitchFamily="18" charset="0"/>
            </a:endParaRPr>
          </a:p>
        </p:txBody>
      </p:sp>
      <p:sp>
        <p:nvSpPr>
          <p:cNvPr id="9" name="箭头: 下 8">
            <a:extLst>
              <a:ext uri="{FF2B5EF4-FFF2-40B4-BE49-F238E27FC236}">
                <a16:creationId xmlns:a16="http://schemas.microsoft.com/office/drawing/2014/main" id="{48E490E1-DFCF-971D-5F86-E5FD80A314AE}"/>
              </a:ext>
            </a:extLst>
          </p:cNvPr>
          <p:cNvSpPr/>
          <p:nvPr/>
        </p:nvSpPr>
        <p:spPr>
          <a:xfrm>
            <a:off x="5897973" y="3678183"/>
            <a:ext cx="447675" cy="800100"/>
          </a:xfrm>
          <a:prstGeom prst="down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 name="心形 1">
            <a:extLst>
              <a:ext uri="{FF2B5EF4-FFF2-40B4-BE49-F238E27FC236}">
                <a16:creationId xmlns:a16="http://schemas.microsoft.com/office/drawing/2014/main" id="{2CB23188-FB34-4CD2-95C9-C4F852900015}"/>
              </a:ext>
            </a:extLst>
          </p:cNvPr>
          <p:cNvSpPr/>
          <p:nvPr>
            <p:custDataLst>
              <p:tags r:id="rId3"/>
            </p:custDataLst>
          </p:nvPr>
        </p:nvSpPr>
        <p:spPr>
          <a:xfrm>
            <a:off x="3048814" y="4478281"/>
            <a:ext cx="2107404" cy="1460873"/>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dirty="0">
                <a:solidFill>
                  <a:srgbClr val="FF0000"/>
                </a:solidFill>
              </a:rPr>
              <a:t>Set good examples </a:t>
            </a:r>
          </a:p>
        </p:txBody>
      </p:sp>
      <p:sp>
        <p:nvSpPr>
          <p:cNvPr id="3" name="心形 2">
            <a:extLst>
              <a:ext uri="{FF2B5EF4-FFF2-40B4-BE49-F238E27FC236}">
                <a16:creationId xmlns:a16="http://schemas.microsoft.com/office/drawing/2014/main" id="{082BF030-D6E7-5161-51CA-0F4F92862DFE}"/>
              </a:ext>
            </a:extLst>
          </p:cNvPr>
          <p:cNvSpPr/>
          <p:nvPr>
            <p:custDataLst>
              <p:tags r:id="rId4"/>
            </p:custDataLst>
          </p:nvPr>
        </p:nvSpPr>
        <p:spPr>
          <a:xfrm>
            <a:off x="6744503" y="4478280"/>
            <a:ext cx="2107404" cy="1460873"/>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dirty="0">
                <a:solidFill>
                  <a:srgbClr val="FF0000"/>
                </a:solidFill>
              </a:rPr>
              <a:t>Inspiration</a:t>
            </a:r>
          </a:p>
          <a:p>
            <a:pPr algn="ctr"/>
            <a:r>
              <a:rPr lang="zh-CN" altLang="en-US" sz="2000" dirty="0">
                <a:solidFill>
                  <a:srgbClr val="FF0000"/>
                </a:solidFill>
              </a:rPr>
              <a:t>激励</a:t>
            </a:r>
            <a:r>
              <a:rPr lang="en-US" altLang="zh-CN" sz="2000" dirty="0">
                <a:solidFill>
                  <a:srgbClr val="FF0000"/>
                </a:solidFill>
              </a:rPr>
              <a:t>;</a:t>
            </a:r>
            <a:r>
              <a:rPr lang="zh-CN" altLang="en-US" sz="2000" dirty="0">
                <a:solidFill>
                  <a:srgbClr val="FF0000"/>
                </a:solidFill>
              </a:rPr>
              <a:t>启发</a:t>
            </a:r>
            <a:endParaRPr lang="en-US" altLang="zh-CN" sz="2000" dirty="0">
              <a:solidFill>
                <a:srgbClr val="FF0000"/>
              </a:solidFill>
            </a:endParaRPr>
          </a:p>
        </p:txBody>
      </p:sp>
    </p:spTree>
    <p:extLst>
      <p:ext uri="{BB962C8B-B14F-4D97-AF65-F5344CB8AC3E}">
        <p14:creationId xmlns:p14="http://schemas.microsoft.com/office/powerpoint/2010/main" val="414686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9" grpId="0" animBg="1"/>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23EBC6E-4981-094F-8278-25E316875814}"/>
              </a:ext>
            </a:extLst>
          </p:cNvPr>
          <p:cNvSpPr txBox="1"/>
          <p:nvPr>
            <p:custDataLst>
              <p:tags r:id="rId1"/>
            </p:custDataLst>
          </p:nvPr>
        </p:nvSpPr>
        <p:spPr>
          <a:xfrm>
            <a:off x="0" y="12065"/>
            <a:ext cx="3724275"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sp>
        <p:nvSpPr>
          <p:cNvPr id="5" name="文本框 4">
            <a:extLst>
              <a:ext uri="{FF2B5EF4-FFF2-40B4-BE49-F238E27FC236}">
                <a16:creationId xmlns:a16="http://schemas.microsoft.com/office/drawing/2014/main" id="{28A47B8B-E688-D077-8E11-2A5851200CC1}"/>
              </a:ext>
            </a:extLst>
          </p:cNvPr>
          <p:cNvSpPr txBox="1"/>
          <p:nvPr>
            <p:custDataLst>
              <p:tags r:id="rId2"/>
            </p:custDataLst>
          </p:nvPr>
        </p:nvSpPr>
        <p:spPr>
          <a:xfrm>
            <a:off x="3961130" y="-80328"/>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Role models’ inspiration</a:t>
            </a:r>
          </a:p>
        </p:txBody>
      </p:sp>
      <p:sp>
        <p:nvSpPr>
          <p:cNvPr id="9" name="文本框 8">
            <a:extLst>
              <a:ext uri="{FF2B5EF4-FFF2-40B4-BE49-F238E27FC236}">
                <a16:creationId xmlns:a16="http://schemas.microsoft.com/office/drawing/2014/main" id="{390BE40C-B42B-DB77-65BD-E1B586068CF9}"/>
              </a:ext>
            </a:extLst>
          </p:cNvPr>
          <p:cNvSpPr txBox="1"/>
          <p:nvPr>
            <p:custDataLst>
              <p:tags r:id="rId3"/>
            </p:custDataLst>
          </p:nvPr>
        </p:nvSpPr>
        <p:spPr>
          <a:xfrm>
            <a:off x="5366894" y="450381"/>
            <a:ext cx="6825106" cy="6370975"/>
          </a:xfrm>
          <a:prstGeom prst="rect">
            <a:avLst/>
          </a:prstGeom>
          <a:noFill/>
          <a:ln w="28575">
            <a:solidFill>
              <a:schemeClr val="accent3">
                <a:lumMod val="75000"/>
              </a:schemeClr>
            </a:solidFill>
            <a:prstDash val="dash"/>
          </a:ln>
        </p:spPr>
        <p:txBody>
          <a:bodyPr wrap="square" rtlCol="0" anchor="t">
            <a:spAutoFit/>
          </a:bodyPr>
          <a:lstStyle/>
          <a:p>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综合填空：</a:t>
            </a:r>
            <a:endPar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a:p>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Peng </a:t>
            </a:r>
            <a:r>
              <a:rPr lang="en-US" altLang="zh-CN" sz="2400" dirty="0" err="1">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Jingxuan</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Chinese Guzheng player, has been famous on the Internet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her performance in the streets of France. Deeply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inspire</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by Tan Dun, Peng also wants to promote Chinese music and culture to the world. “From Tan Dun’s experience, I know the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(valuable)and importance of traditional Chinese music, and I want the world to hear the voice of China.” She said. In her videos, she uses Guzheng,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is a Chinese musical instrument, to play </a:t>
            </a:r>
            <a:r>
              <a:rPr lang="zh-CN" alt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tradition</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Chinese music in the streets of Paris. She is often surrounded by foreign people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have never heard of the sounds of Guzheng before. Besides Chinese music, she also plays pop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West</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music with Guzheng </a:t>
            </a:r>
            <a:r>
              <a:rPr lang="en-US" altLang="zh-CN"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create</a:t>
            </a:r>
            <a:r>
              <a:rPr lang="zh-CN"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 unique style of her performance.</a:t>
            </a:r>
          </a:p>
        </p:txBody>
      </p:sp>
      <p:pic>
        <p:nvPicPr>
          <p:cNvPr id="11" name="图片 10">
            <a:extLst>
              <a:ext uri="{FF2B5EF4-FFF2-40B4-BE49-F238E27FC236}">
                <a16:creationId xmlns:a16="http://schemas.microsoft.com/office/drawing/2014/main" id="{C0316101-6DAE-C0CA-62FE-3804480FAB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6719" y="762571"/>
            <a:ext cx="4799329" cy="3799904"/>
          </a:xfrm>
          <a:prstGeom prst="rect">
            <a:avLst/>
          </a:prstGeom>
        </p:spPr>
      </p:pic>
      <p:sp>
        <p:nvSpPr>
          <p:cNvPr id="13" name="文本框 12">
            <a:extLst>
              <a:ext uri="{FF2B5EF4-FFF2-40B4-BE49-F238E27FC236}">
                <a16:creationId xmlns:a16="http://schemas.microsoft.com/office/drawing/2014/main" id="{103418F9-31E9-F3FA-5846-2C90214C7E10}"/>
              </a:ext>
            </a:extLst>
          </p:cNvPr>
          <p:cNvSpPr txBox="1"/>
          <p:nvPr/>
        </p:nvSpPr>
        <p:spPr>
          <a:xfrm>
            <a:off x="119508" y="4579000"/>
            <a:ext cx="5247385" cy="707886"/>
          </a:xfrm>
          <a:prstGeom prst="rect">
            <a:avLst/>
          </a:prstGeom>
          <a:noFill/>
        </p:spPr>
        <p:txBody>
          <a:bodyPr wrap="square">
            <a:spAutoFit/>
          </a:bodyPr>
          <a:lstStyle/>
          <a:p>
            <a:r>
              <a:rPr lang="zh-CN" altLang="en-US" sz="2000" b="1" dirty="0">
                <a:solidFill>
                  <a:schemeClr val="tx2">
                    <a:lumMod val="25000"/>
                  </a:schemeClr>
                </a:solidFill>
                <a:latin typeface="华文楷体" panose="02010600040101010101" pitchFamily="2" charset="-122"/>
                <a:ea typeface="华文楷体" panose="02010600040101010101" pitchFamily="2" charset="-122"/>
                <a:cs typeface="Times New Roman" panose="02020603050405020304" pitchFamily="18" charset="0"/>
                <a:sym typeface="+mn-ea"/>
              </a:rPr>
              <a:t>彭静旋，</a:t>
            </a:r>
            <a:r>
              <a:rPr lang="zh-CN" altLang="en-US" sz="2000" b="1" dirty="0">
                <a:solidFill>
                  <a:schemeClr val="tx2">
                    <a:lumMod val="25000"/>
                  </a:schemeClr>
                </a:solidFill>
                <a:latin typeface="华文楷体" panose="02010600040101010101" pitchFamily="2" charset="-122"/>
                <a:ea typeface="华文楷体" panose="02010600040101010101" pitchFamily="2" charset="-122"/>
              </a:rPr>
              <a:t>网名“碰碰彭碰彭”</a:t>
            </a:r>
            <a:r>
              <a:rPr lang="zh-CN" altLang="en-US" sz="2000" b="1" baseline="30000" dirty="0">
                <a:solidFill>
                  <a:schemeClr val="tx2">
                    <a:lumMod val="25000"/>
                  </a:schemeClr>
                </a:solidFill>
                <a:latin typeface="华文楷体" panose="02010600040101010101" pitchFamily="2" charset="-122"/>
                <a:ea typeface="华文楷体" panose="02010600040101010101" pitchFamily="2" charset="-122"/>
              </a:rPr>
              <a:t> </a:t>
            </a:r>
            <a:r>
              <a:rPr lang="zh-CN" altLang="en-US" sz="2000" b="1" dirty="0">
                <a:solidFill>
                  <a:schemeClr val="tx2">
                    <a:lumMod val="25000"/>
                  </a:schemeClr>
                </a:solidFill>
                <a:latin typeface="华文楷体" panose="02010600040101010101" pitchFamily="2" charset="-122"/>
                <a:ea typeface="华文楷体" panose="02010600040101010101" pitchFamily="2" charset="-122"/>
              </a:rPr>
              <a:t>，因在法国街头演奏古筝，推广中国传统民乐而走红网络。</a:t>
            </a:r>
          </a:p>
        </p:txBody>
      </p:sp>
      <p:sp>
        <p:nvSpPr>
          <p:cNvPr id="16" name="文本框 15">
            <a:extLst>
              <a:ext uri="{FF2B5EF4-FFF2-40B4-BE49-F238E27FC236}">
                <a16:creationId xmlns:a16="http://schemas.microsoft.com/office/drawing/2014/main" id="{47D8C6A6-17E9-1690-7BC5-4AF4262A8040}"/>
              </a:ext>
            </a:extLst>
          </p:cNvPr>
          <p:cNvSpPr txBox="1"/>
          <p:nvPr/>
        </p:nvSpPr>
        <p:spPr>
          <a:xfrm>
            <a:off x="7516369" y="813049"/>
            <a:ext cx="728752"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7" name="文本框 16">
            <a:extLst>
              <a:ext uri="{FF2B5EF4-FFF2-40B4-BE49-F238E27FC236}">
                <a16:creationId xmlns:a16="http://schemas.microsoft.com/office/drawing/2014/main" id="{2C21431C-7FF0-A273-1900-A9F882309AA7}"/>
              </a:ext>
            </a:extLst>
          </p:cNvPr>
          <p:cNvSpPr txBox="1"/>
          <p:nvPr/>
        </p:nvSpPr>
        <p:spPr>
          <a:xfrm>
            <a:off x="8965827" y="1164231"/>
            <a:ext cx="114494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for</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D7CA4266-5241-D3A1-90B9-FD2DD0387296}"/>
              </a:ext>
            </a:extLst>
          </p:cNvPr>
          <p:cNvSpPr txBox="1"/>
          <p:nvPr/>
        </p:nvSpPr>
        <p:spPr>
          <a:xfrm>
            <a:off x="9073506" y="1516805"/>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inspired</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9" name="文本框 18">
            <a:extLst>
              <a:ext uri="{FF2B5EF4-FFF2-40B4-BE49-F238E27FC236}">
                <a16:creationId xmlns:a16="http://schemas.microsoft.com/office/drawing/2014/main" id="{D7A22E1A-A94E-0DDA-C871-035E0656C627}"/>
              </a:ext>
            </a:extLst>
          </p:cNvPr>
          <p:cNvSpPr txBox="1"/>
          <p:nvPr/>
        </p:nvSpPr>
        <p:spPr>
          <a:xfrm>
            <a:off x="7231435" y="3740839"/>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which</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280544FB-A5AB-D86F-9E43-6B645F931F46}"/>
              </a:ext>
            </a:extLst>
          </p:cNvPr>
          <p:cNvSpPr txBox="1"/>
          <p:nvPr/>
        </p:nvSpPr>
        <p:spPr>
          <a:xfrm>
            <a:off x="7847320" y="4068904"/>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traditional</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1" name="文本框 20">
            <a:extLst>
              <a:ext uri="{FF2B5EF4-FFF2-40B4-BE49-F238E27FC236}">
                <a16:creationId xmlns:a16="http://schemas.microsoft.com/office/drawing/2014/main" id="{FCB97C07-C3D4-3211-DBA2-9F926C6E6ACC}"/>
              </a:ext>
            </a:extLst>
          </p:cNvPr>
          <p:cNvSpPr txBox="1"/>
          <p:nvPr/>
        </p:nvSpPr>
        <p:spPr>
          <a:xfrm>
            <a:off x="7702102" y="4825502"/>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who</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2" name="文本框 21">
            <a:extLst>
              <a:ext uri="{FF2B5EF4-FFF2-40B4-BE49-F238E27FC236}">
                <a16:creationId xmlns:a16="http://schemas.microsoft.com/office/drawing/2014/main" id="{1F57D021-6DFF-260D-969E-06E17258FEE1}"/>
              </a:ext>
            </a:extLst>
          </p:cNvPr>
          <p:cNvSpPr txBox="1"/>
          <p:nvPr/>
        </p:nvSpPr>
        <p:spPr>
          <a:xfrm>
            <a:off x="7900057" y="5552522"/>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Western</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3" name="文本框 22">
            <a:extLst>
              <a:ext uri="{FF2B5EF4-FFF2-40B4-BE49-F238E27FC236}">
                <a16:creationId xmlns:a16="http://schemas.microsoft.com/office/drawing/2014/main" id="{6A0A3382-9BAB-0943-D774-5BFE380393DE}"/>
              </a:ext>
            </a:extLst>
          </p:cNvPr>
          <p:cNvSpPr txBox="1"/>
          <p:nvPr/>
        </p:nvSpPr>
        <p:spPr>
          <a:xfrm>
            <a:off x="6683916" y="5961134"/>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to create</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 name="文本框 1">
            <a:extLst>
              <a:ext uri="{FF2B5EF4-FFF2-40B4-BE49-F238E27FC236}">
                <a16:creationId xmlns:a16="http://schemas.microsoft.com/office/drawing/2014/main" id="{EF3C6A7B-FB96-59A0-C8DF-0E29F37FC8B3}"/>
              </a:ext>
            </a:extLst>
          </p:cNvPr>
          <p:cNvSpPr txBox="1"/>
          <p:nvPr/>
        </p:nvSpPr>
        <p:spPr>
          <a:xfrm>
            <a:off x="6926509" y="2645862"/>
            <a:ext cx="155118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value</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9CF94757-C404-7166-7BEE-4E1913F204F8}"/>
              </a:ext>
            </a:extLst>
          </p:cNvPr>
          <p:cNvSpPr/>
          <p:nvPr/>
        </p:nvSpPr>
        <p:spPr>
          <a:xfrm>
            <a:off x="5366893" y="1641036"/>
            <a:ext cx="6825106" cy="2152102"/>
          </a:xfrm>
          <a:prstGeom prst="rect">
            <a:avLst/>
          </a:prstGeom>
          <a:noFill/>
          <a:ln w="381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a:extLst>
              <a:ext uri="{FF2B5EF4-FFF2-40B4-BE49-F238E27FC236}">
                <a16:creationId xmlns:a16="http://schemas.microsoft.com/office/drawing/2014/main" id="{35DDF9C9-B25A-22EA-33AA-5241986A0A0E}"/>
              </a:ext>
            </a:extLst>
          </p:cNvPr>
          <p:cNvSpPr/>
          <p:nvPr>
            <p:custDataLst>
              <p:tags r:id="rId4"/>
            </p:custDataLst>
          </p:nvPr>
        </p:nvSpPr>
        <p:spPr>
          <a:xfrm>
            <a:off x="9851939" y="2034508"/>
            <a:ext cx="2107404" cy="1460873"/>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dirty="0">
                <a:solidFill>
                  <a:srgbClr val="FF0000"/>
                </a:solidFill>
              </a:rPr>
              <a:t>Inspiration</a:t>
            </a:r>
          </a:p>
          <a:p>
            <a:pPr algn="ctr"/>
            <a:r>
              <a:rPr lang="zh-CN" altLang="en-US" sz="2000" dirty="0">
                <a:solidFill>
                  <a:srgbClr val="FF0000"/>
                </a:solidFill>
              </a:rPr>
              <a:t>激励</a:t>
            </a:r>
            <a:r>
              <a:rPr lang="en-US" altLang="zh-CN" sz="2000" dirty="0">
                <a:solidFill>
                  <a:srgbClr val="FF0000"/>
                </a:solidFill>
              </a:rPr>
              <a:t>;</a:t>
            </a:r>
            <a:r>
              <a:rPr lang="zh-CN" altLang="en-US" sz="2000" dirty="0">
                <a:solidFill>
                  <a:srgbClr val="FF0000"/>
                </a:solidFill>
              </a:rPr>
              <a:t>启发</a:t>
            </a:r>
            <a:endParaRPr lang="en-US" altLang="zh-CN" sz="2000" dirty="0">
              <a:solidFill>
                <a:srgbClr val="FF0000"/>
              </a:solidFill>
            </a:endParaRPr>
          </a:p>
        </p:txBody>
      </p:sp>
      <p:pic>
        <p:nvPicPr>
          <p:cNvPr id="3" name="彭静旋 法国街头古筝演奏">
            <a:hlinkClick r:id="" action="ppaction://media"/>
            <a:extLst>
              <a:ext uri="{FF2B5EF4-FFF2-40B4-BE49-F238E27FC236}">
                <a16:creationId xmlns:a16="http://schemas.microsoft.com/office/drawing/2014/main" id="{F9EC39F7-654C-816A-A5A5-ACDB9407FA5D}"/>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0" y="696920"/>
            <a:ext cx="5247385" cy="4855602"/>
          </a:xfrm>
          <a:prstGeom prst="rect">
            <a:avLst/>
          </a:prstGeom>
        </p:spPr>
      </p:pic>
    </p:spTree>
    <p:extLst>
      <p:ext uri="{BB962C8B-B14F-4D97-AF65-F5344CB8AC3E}">
        <p14:creationId xmlns:p14="http://schemas.microsoft.com/office/powerpoint/2010/main" val="380418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6"/>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6" fill="hold" display="0">
                  <p:stCondLst>
                    <p:cond delay="indefinite"/>
                  </p:stCondLst>
                </p:cTn>
                <p:tgtEl>
                  <p:spTgt spid="3"/>
                </p:tgtEl>
              </p:cMediaNode>
            </p:video>
          </p:childTnLst>
        </p:cTn>
      </p:par>
    </p:tnLst>
    <p:bldLst>
      <p:bldP spid="5" grpId="0"/>
      <p:bldP spid="5" grpId="1"/>
      <p:bldP spid="9" grpId="0" animBg="1"/>
      <p:bldP spid="13" grpId="0"/>
      <p:bldP spid="16" grpId="0"/>
      <p:bldP spid="17" grpId="0"/>
      <p:bldP spid="18" grpId="0"/>
      <p:bldP spid="19" grpId="0"/>
      <p:bldP spid="20" grpId="0"/>
      <p:bldP spid="21" grpId="0"/>
      <p:bldP spid="22" grpId="0"/>
      <p:bldP spid="23" grpId="0"/>
      <p:bldP spid="2" grpId="0"/>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C17AB934-561B-87A1-982F-BA2D6A23A1CB}"/>
              </a:ext>
            </a:extLst>
          </p:cNvPr>
          <p:cNvSpPr txBox="1"/>
          <p:nvPr>
            <p:custDataLst>
              <p:tags r:id="rId1"/>
            </p:custDataLst>
          </p:nvPr>
        </p:nvSpPr>
        <p:spPr>
          <a:xfrm>
            <a:off x="0" y="12065"/>
            <a:ext cx="3724275"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sp>
        <p:nvSpPr>
          <p:cNvPr id="7" name="文本框 6">
            <a:extLst>
              <a:ext uri="{FF2B5EF4-FFF2-40B4-BE49-F238E27FC236}">
                <a16:creationId xmlns:a16="http://schemas.microsoft.com/office/drawing/2014/main" id="{8E225641-5CB6-3745-5123-66DE745C40C8}"/>
              </a:ext>
            </a:extLst>
          </p:cNvPr>
          <p:cNvSpPr txBox="1"/>
          <p:nvPr>
            <p:custDataLst>
              <p:tags r:id="rId2"/>
            </p:custDataLst>
          </p:nvPr>
        </p:nvSpPr>
        <p:spPr>
          <a:xfrm>
            <a:off x="3961131" y="0"/>
            <a:ext cx="7542022"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Learn to express inspirations</a:t>
            </a:r>
          </a:p>
        </p:txBody>
      </p:sp>
      <p:sp>
        <p:nvSpPr>
          <p:cNvPr id="12" name="文本框 11">
            <a:extLst>
              <a:ext uri="{FF2B5EF4-FFF2-40B4-BE49-F238E27FC236}">
                <a16:creationId xmlns:a16="http://schemas.microsoft.com/office/drawing/2014/main" id="{133F5007-BEB0-DC02-557A-07338B8040A6}"/>
              </a:ext>
            </a:extLst>
          </p:cNvPr>
          <p:cNvSpPr txBox="1"/>
          <p:nvPr/>
        </p:nvSpPr>
        <p:spPr>
          <a:xfrm>
            <a:off x="1602589" y="1205283"/>
            <a:ext cx="9638206" cy="4647426"/>
          </a:xfrm>
          <a:prstGeom prst="rect">
            <a:avLst/>
          </a:prstGeom>
          <a:solidFill>
            <a:schemeClr val="accent4">
              <a:lumMod val="40000"/>
              <a:lumOff val="60000"/>
            </a:schemeClr>
          </a:solidFill>
          <a:ln w="28575">
            <a:solidFill>
              <a:schemeClr val="tx1"/>
            </a:solidFill>
          </a:ln>
          <a:effectLst>
            <a:glow rad="101600">
              <a:schemeClr val="accent4">
                <a:satMod val="175000"/>
                <a:alpha val="40000"/>
              </a:schemeClr>
            </a:glow>
          </a:effectLst>
        </p:spPr>
        <p:txBody>
          <a:bodyPr wrap="square" rtlCol="0">
            <a:spAutoFit/>
          </a:bodyPr>
          <a:lstStyle/>
          <a:p>
            <a:r>
              <a:rPr lang="en-US" altLang="zh-CN" sz="3600" dirty="0">
                <a:solidFill>
                  <a:schemeClr val="tx2">
                    <a:lumMod val="25000"/>
                  </a:schemeClr>
                </a:solidFill>
                <a:latin typeface="Times New Roman" panose="02020603050405020304" pitchFamily="18" charset="0"/>
                <a:cs typeface="Times New Roman" panose="02020603050405020304" pitchFamily="18" charset="0"/>
              </a:rPr>
              <a:t>To express inspirations, you can talk about :</a:t>
            </a:r>
          </a:p>
          <a:p>
            <a:r>
              <a:rPr lang="en-US" altLang="zh-CN" sz="2800" dirty="0">
                <a:solidFill>
                  <a:schemeClr val="tx2">
                    <a:lumMod val="25000"/>
                  </a:schemeClr>
                </a:solidFill>
                <a:highlight>
                  <a:srgbClr val="FFFF00"/>
                </a:highlight>
                <a:latin typeface="Times New Roman" panose="02020603050405020304" pitchFamily="18" charset="0"/>
                <a:cs typeface="Times New Roman" panose="02020603050405020304" pitchFamily="18" charset="0"/>
              </a:rPr>
              <a:t>what you have learnt from the role models</a:t>
            </a:r>
          </a:p>
          <a:p>
            <a:r>
              <a:rPr lang="en-US" altLang="zh-CN" sz="2800" dirty="0">
                <a:solidFill>
                  <a:schemeClr val="tx2">
                    <a:lumMod val="25000"/>
                  </a:schemeClr>
                </a:solidFill>
                <a:highlight>
                  <a:srgbClr val="FFFF00"/>
                </a:highlight>
                <a:latin typeface="Times New Roman" panose="02020603050405020304" pitchFamily="18" charset="0"/>
                <a:cs typeface="Times New Roman" panose="02020603050405020304" pitchFamily="18" charset="0"/>
              </a:rPr>
              <a:t>How you can be a better person</a:t>
            </a:r>
          </a:p>
          <a:p>
            <a:endParaRPr lang="en-US" altLang="zh-CN" sz="2800" dirty="0">
              <a:solidFill>
                <a:schemeClr val="tx2">
                  <a:lumMod val="25000"/>
                </a:schemeClr>
              </a:solidFill>
              <a:latin typeface="Times New Roman" panose="02020603050405020304" pitchFamily="18" charset="0"/>
              <a:cs typeface="Times New Roman" panose="02020603050405020304" pitchFamily="18" charset="0"/>
            </a:endParaRPr>
          </a:p>
          <a:p>
            <a:r>
              <a:rPr lang="en-US" altLang="zh-CN" sz="3600" dirty="0">
                <a:solidFill>
                  <a:schemeClr val="tx2">
                    <a:lumMod val="25000"/>
                  </a:schemeClr>
                </a:solidFill>
                <a:latin typeface="Times New Roman" panose="02020603050405020304" pitchFamily="18" charset="0"/>
                <a:cs typeface="Times New Roman" panose="02020603050405020304" pitchFamily="18" charset="0"/>
              </a:rPr>
              <a:t>Sentences you may find useful:</a:t>
            </a:r>
          </a:p>
          <a:p>
            <a:pPr marL="457200" indent="-457200">
              <a:buFont typeface="Wingdings" panose="05000000000000000000" pitchFamily="2" charset="2"/>
              <a:buChar char="ü"/>
            </a:pPr>
            <a:r>
              <a:rPr lang="en-US" altLang="zh-CN" sz="2800" dirty="0">
                <a:solidFill>
                  <a:schemeClr val="tx2">
                    <a:lumMod val="25000"/>
                  </a:schemeClr>
                </a:solidFill>
                <a:latin typeface="Times New Roman" panose="02020603050405020304" pitchFamily="18" charset="0"/>
                <a:cs typeface="Times New Roman" panose="02020603050405020304" pitchFamily="18" charset="0"/>
              </a:rPr>
              <a:t>From the story of Spud Webb, I learnt that…..</a:t>
            </a:r>
          </a:p>
          <a:p>
            <a:pPr marL="457200" indent="-457200">
              <a:buFont typeface="Wingdings" panose="05000000000000000000" pitchFamily="2" charset="2"/>
              <a:buChar char="ü"/>
            </a:pPr>
            <a:r>
              <a:rPr lang="en-US" altLang="zh-CN" sz="2800" dirty="0">
                <a:solidFill>
                  <a:schemeClr val="tx2">
                    <a:lumMod val="25000"/>
                  </a:schemeClr>
                </a:solidFill>
                <a:latin typeface="Times New Roman" panose="02020603050405020304" pitchFamily="18" charset="0"/>
                <a:cs typeface="Times New Roman" panose="02020603050405020304" pitchFamily="18" charset="0"/>
              </a:rPr>
              <a:t>Tan Dun’s experience inspired me to be …..</a:t>
            </a:r>
          </a:p>
          <a:p>
            <a:pPr marL="457200" indent="-457200">
              <a:buFont typeface="Wingdings" panose="05000000000000000000" pitchFamily="2" charset="2"/>
              <a:buChar char="ü"/>
            </a:pPr>
            <a:r>
              <a:rPr lang="en-US" altLang="zh-CN" sz="2800" dirty="0">
                <a:solidFill>
                  <a:schemeClr val="tx2">
                    <a:lumMod val="25000"/>
                  </a:schemeClr>
                </a:solidFill>
                <a:latin typeface="Times New Roman" panose="02020603050405020304" pitchFamily="18" charset="0"/>
                <a:cs typeface="Times New Roman" panose="02020603050405020304" pitchFamily="18" charset="0"/>
              </a:rPr>
              <a:t>Learning from Audrey Hepburn, I know it is important to…</a:t>
            </a:r>
          </a:p>
          <a:p>
            <a:pPr marL="457200" indent="-457200">
              <a:buFont typeface="Wingdings" panose="05000000000000000000" pitchFamily="2" charset="2"/>
              <a:buChar char="ü"/>
            </a:pPr>
            <a:r>
              <a:rPr lang="en-US" altLang="zh-CN" sz="2800" dirty="0">
                <a:solidFill>
                  <a:schemeClr val="tx2">
                    <a:lumMod val="25000"/>
                  </a:schemeClr>
                </a:solidFill>
                <a:latin typeface="Times New Roman" panose="02020603050405020304" pitchFamily="18" charset="0"/>
                <a:cs typeface="Times New Roman" panose="02020603050405020304" pitchFamily="18" charset="0"/>
              </a:rPr>
              <a:t>I want to be a person like him…..</a:t>
            </a:r>
          </a:p>
          <a:p>
            <a:pPr marL="457200" indent="-457200">
              <a:buFont typeface="Wingdings" panose="05000000000000000000" pitchFamily="2" charset="2"/>
              <a:buChar char="ü"/>
            </a:pPr>
            <a:r>
              <a:rPr lang="en-US" altLang="zh-CN" sz="2800" dirty="0">
                <a:solidFill>
                  <a:schemeClr val="tx2">
                    <a:lumMod val="25000"/>
                  </a:schemeClr>
                </a:solidFill>
                <a:latin typeface="Times New Roman" panose="02020603050405020304" pitchFamily="18" charset="0"/>
                <a:cs typeface="Times New Roman" panose="02020603050405020304" pitchFamily="18" charset="0"/>
              </a:rPr>
              <a:t>From her, I know that no pain, no gain…., I hope that….</a:t>
            </a:r>
          </a:p>
        </p:txBody>
      </p:sp>
    </p:spTree>
    <p:extLst>
      <p:ext uri="{BB962C8B-B14F-4D97-AF65-F5344CB8AC3E}">
        <p14:creationId xmlns:p14="http://schemas.microsoft.com/office/powerpoint/2010/main" val="955359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折角 1">
            <a:extLst>
              <a:ext uri="{FF2B5EF4-FFF2-40B4-BE49-F238E27FC236}">
                <a16:creationId xmlns:a16="http://schemas.microsoft.com/office/drawing/2014/main" id="{A55150DA-8ABA-846F-286D-6054AB32F22B}"/>
              </a:ext>
            </a:extLst>
          </p:cNvPr>
          <p:cNvSpPr/>
          <p:nvPr/>
        </p:nvSpPr>
        <p:spPr>
          <a:xfrm>
            <a:off x="1440929" y="4039952"/>
            <a:ext cx="10096031" cy="2745739"/>
          </a:xfrm>
          <a:prstGeom prst="foldedCorner">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en-US" altLang="zh-CN" sz="3200"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highlight>
                  <a:srgbClr val="FFFF00"/>
                </a:highlight>
                <a:latin typeface="+mj-lt"/>
                <a:cs typeface="Times New Roman" panose="02020603050405020304" pitchFamily="18" charset="0"/>
              </a:rPr>
              <a:t>Teacher’s Tips:</a:t>
            </a:r>
          </a:p>
          <a:p>
            <a:pPr algn="ctr"/>
            <a:r>
              <a:rPr lang="en-US" altLang="zh-CN" sz="3200" b="1" dirty="0">
                <a:ln/>
                <a:solidFill>
                  <a:schemeClr val="accent5">
                    <a:lumMod val="75000"/>
                  </a:schemeClr>
                </a:solidFill>
                <a:latin typeface="Times New Roman" panose="02020603050405020304" pitchFamily="18" charset="0"/>
                <a:cs typeface="Times New Roman" panose="02020603050405020304" pitchFamily="18" charset="0"/>
              </a:rPr>
              <a:t>Don’t be crazy fans!</a:t>
            </a:r>
          </a:p>
          <a:p>
            <a:pPr algn="ctr"/>
            <a:r>
              <a:rPr lang="en-US" altLang="zh-CN" sz="3200" b="1" dirty="0">
                <a:ln/>
                <a:solidFill>
                  <a:schemeClr val="accent5">
                    <a:lumMod val="75000"/>
                  </a:schemeClr>
                </a:solidFill>
                <a:latin typeface="Times New Roman" panose="02020603050405020304" pitchFamily="18" charset="0"/>
                <a:cs typeface="Times New Roman" panose="02020603050405020304" pitchFamily="18" charset="0"/>
              </a:rPr>
              <a:t>Take a critical view (</a:t>
            </a:r>
            <a:r>
              <a:rPr lang="zh-CN" altLang="en-US" sz="3200" b="1" dirty="0">
                <a:ln/>
                <a:solidFill>
                  <a:schemeClr val="accent5">
                    <a:lumMod val="75000"/>
                  </a:schemeClr>
                </a:solidFill>
                <a:latin typeface="宋体" panose="02010600030101010101" pitchFamily="2" charset="-122"/>
                <a:ea typeface="宋体" panose="02010600030101010101" pitchFamily="2" charset="-122"/>
                <a:cs typeface="Times New Roman" panose="02020603050405020304" pitchFamily="18" charset="0"/>
              </a:rPr>
              <a:t>理性看待</a:t>
            </a:r>
            <a:r>
              <a:rPr lang="en-US" altLang="zh-CN" sz="3200" b="1" dirty="0">
                <a:ln/>
                <a:solidFill>
                  <a:schemeClr val="accent5">
                    <a:lumMod val="75000"/>
                  </a:schemeClr>
                </a:solidFill>
                <a:latin typeface="Times New Roman" panose="02020603050405020304" pitchFamily="18" charset="0"/>
                <a:cs typeface="Times New Roman" panose="02020603050405020304" pitchFamily="18" charset="0"/>
              </a:rPr>
              <a:t>)of your idol!</a:t>
            </a:r>
          </a:p>
          <a:p>
            <a:pPr algn="ctr"/>
            <a:r>
              <a:rPr lang="en-US" altLang="zh-CN" sz="3200" b="1" dirty="0">
                <a:ln/>
                <a:solidFill>
                  <a:schemeClr val="accent5">
                    <a:lumMod val="75000"/>
                  </a:schemeClr>
                </a:solidFill>
                <a:latin typeface="Times New Roman" panose="02020603050405020304" pitchFamily="18" charset="0"/>
                <a:cs typeface="Times New Roman" panose="02020603050405020304" pitchFamily="18" charset="0"/>
              </a:rPr>
              <a:t>Choose your role model properly!</a:t>
            </a:r>
            <a:endParaRPr lang="en-US" altLang="zh-CN" sz="3200" b="1" dirty="0">
              <a:ln/>
              <a:solidFill>
                <a:schemeClr val="accent4"/>
              </a:solidFill>
              <a:latin typeface="Times New Roman" panose="020206030504050203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75DD72BE-B37B-C7F7-A6AF-DB96D07C2FC6}"/>
              </a:ext>
            </a:extLst>
          </p:cNvPr>
          <p:cNvSpPr txBox="1"/>
          <p:nvPr>
            <p:custDataLst>
              <p:tags r:id="rId1"/>
            </p:custDataLst>
          </p:nvPr>
        </p:nvSpPr>
        <p:spPr>
          <a:xfrm>
            <a:off x="0" y="12065"/>
            <a:ext cx="3961130"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pic>
        <p:nvPicPr>
          <p:cNvPr id="6" name="图片 5">
            <a:extLst>
              <a:ext uri="{FF2B5EF4-FFF2-40B4-BE49-F238E27FC236}">
                <a16:creationId xmlns:a16="http://schemas.microsoft.com/office/drawing/2014/main" id="{916411D3-5160-91E7-35AB-27C94C665B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0470" y="1167109"/>
            <a:ext cx="2158710" cy="2745740"/>
          </a:xfrm>
          <a:prstGeom prst="rect">
            <a:avLst/>
          </a:prstGeom>
        </p:spPr>
      </p:pic>
      <p:pic>
        <p:nvPicPr>
          <p:cNvPr id="8" name="图片 7">
            <a:extLst>
              <a:ext uri="{FF2B5EF4-FFF2-40B4-BE49-F238E27FC236}">
                <a16:creationId xmlns:a16="http://schemas.microsoft.com/office/drawing/2014/main" id="{26C276A2-5822-C5D8-E0FA-0A6891F90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4602" y="1167108"/>
            <a:ext cx="2428875" cy="2745741"/>
          </a:xfrm>
          <a:prstGeom prst="rect">
            <a:avLst/>
          </a:prstGeom>
        </p:spPr>
      </p:pic>
      <p:sp>
        <p:nvSpPr>
          <p:cNvPr id="9" name="文本框 8">
            <a:extLst>
              <a:ext uri="{FF2B5EF4-FFF2-40B4-BE49-F238E27FC236}">
                <a16:creationId xmlns:a16="http://schemas.microsoft.com/office/drawing/2014/main" id="{CBA127FF-F645-315C-A133-2275E10B50C1}"/>
              </a:ext>
            </a:extLst>
          </p:cNvPr>
          <p:cNvSpPr txBox="1"/>
          <p:nvPr>
            <p:custDataLst>
              <p:tags r:id="rId2"/>
            </p:custDataLst>
          </p:nvPr>
        </p:nvSpPr>
        <p:spPr>
          <a:xfrm>
            <a:off x="4484508" y="-50433"/>
            <a:ext cx="5628012" cy="646331"/>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Are superstars  role models?</a:t>
            </a:r>
          </a:p>
        </p:txBody>
      </p:sp>
      <p:pic>
        <p:nvPicPr>
          <p:cNvPr id="11" name="图片 10">
            <a:extLst>
              <a:ext uri="{FF2B5EF4-FFF2-40B4-BE49-F238E27FC236}">
                <a16:creationId xmlns:a16="http://schemas.microsoft.com/office/drawing/2014/main" id="{D20D0E9F-D5A8-3301-7311-2E1A73B00B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6174" y="1212984"/>
            <a:ext cx="2419352" cy="2699865"/>
          </a:xfrm>
          <a:prstGeom prst="rect">
            <a:avLst/>
          </a:prstGeom>
        </p:spPr>
      </p:pic>
      <p:pic>
        <p:nvPicPr>
          <p:cNvPr id="1026" name="Picture 2">
            <a:extLst>
              <a:ext uri="{FF2B5EF4-FFF2-40B4-BE49-F238E27FC236}">
                <a16:creationId xmlns:a16="http://schemas.microsoft.com/office/drawing/2014/main" id="{FB6CEA6B-3F3F-6A80-A38E-BC7B3F46D867}"/>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35843"/>
          <a:stretch/>
        </p:blipFill>
        <p:spPr bwMode="auto">
          <a:xfrm>
            <a:off x="8859" y="1191914"/>
            <a:ext cx="2249487" cy="2745739"/>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id="{00BD108C-B095-6E67-A6DB-ABCB63709002}"/>
              </a:ext>
            </a:extLst>
          </p:cNvPr>
          <p:cNvPicPr>
            <a:picLocks noChangeAspect="1"/>
          </p:cNvPicPr>
          <p:nvPr/>
        </p:nvPicPr>
        <p:blipFill rotWithShape="1">
          <a:blip r:embed="rId9">
            <a:extLst>
              <a:ext uri="{28A0092B-C50C-407E-A947-70E740481C1C}">
                <a14:useLocalDpi xmlns:a14="http://schemas.microsoft.com/office/drawing/2010/main" val="0"/>
              </a:ext>
            </a:extLst>
          </a:blip>
          <a:srcRect l="28393" r="23750"/>
          <a:stretch/>
        </p:blipFill>
        <p:spPr>
          <a:xfrm>
            <a:off x="10112520" y="1212984"/>
            <a:ext cx="2249487" cy="2699865"/>
          </a:xfrm>
          <a:prstGeom prst="rect">
            <a:avLst/>
          </a:prstGeom>
        </p:spPr>
      </p:pic>
      <p:cxnSp>
        <p:nvCxnSpPr>
          <p:cNvPr id="14" name="直接连接符 13">
            <a:extLst>
              <a:ext uri="{FF2B5EF4-FFF2-40B4-BE49-F238E27FC236}">
                <a16:creationId xmlns:a16="http://schemas.microsoft.com/office/drawing/2014/main" id="{23D8118E-41AB-4F61-BED3-3C01C1D1277F}"/>
              </a:ext>
            </a:extLst>
          </p:cNvPr>
          <p:cNvCxnSpPr/>
          <p:nvPr/>
        </p:nvCxnSpPr>
        <p:spPr>
          <a:xfrm>
            <a:off x="6069612" y="1800825"/>
            <a:ext cx="5467350" cy="1330981"/>
          </a:xfrm>
          <a:prstGeom prst="line">
            <a:avLst/>
          </a:prstGeom>
          <a:ln w="317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AF52934-58AD-6CF6-E8C2-B9F53B5935EA}"/>
              </a:ext>
            </a:extLst>
          </p:cNvPr>
          <p:cNvCxnSpPr>
            <a:cxnSpLocks/>
          </p:cNvCxnSpPr>
          <p:nvPr/>
        </p:nvCxnSpPr>
        <p:spPr>
          <a:xfrm flipV="1">
            <a:off x="6069612" y="1800825"/>
            <a:ext cx="5329073" cy="1438944"/>
          </a:xfrm>
          <a:prstGeom prst="line">
            <a:avLst/>
          </a:prstGeom>
          <a:ln w="3175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A358B19D-99D9-A882-3C7C-2AE90F68CD36}"/>
              </a:ext>
            </a:extLst>
          </p:cNvPr>
          <p:cNvSpPr txBox="1"/>
          <p:nvPr>
            <p:custDataLst>
              <p:tags r:id="rId3"/>
            </p:custDataLst>
          </p:nvPr>
        </p:nvSpPr>
        <p:spPr>
          <a:xfrm>
            <a:off x="4409052" y="389251"/>
            <a:ext cx="7127909" cy="646331"/>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Must role models be famous people?</a:t>
            </a:r>
          </a:p>
        </p:txBody>
      </p:sp>
      <p:sp>
        <p:nvSpPr>
          <p:cNvPr id="12" name="文本框 11">
            <a:extLst>
              <a:ext uri="{FF2B5EF4-FFF2-40B4-BE49-F238E27FC236}">
                <a16:creationId xmlns:a16="http://schemas.microsoft.com/office/drawing/2014/main" id="{1147FD96-0DB8-6EED-BC6A-DA0283809ACE}"/>
              </a:ext>
            </a:extLst>
          </p:cNvPr>
          <p:cNvSpPr txBox="1"/>
          <p:nvPr/>
        </p:nvSpPr>
        <p:spPr>
          <a:xfrm>
            <a:off x="1313944" y="6136176"/>
            <a:ext cx="9922488" cy="584775"/>
          </a:xfrm>
          <a:prstGeom prst="rect">
            <a:avLst/>
          </a:prstGeom>
          <a:noFill/>
        </p:spPr>
        <p:txBody>
          <a:bodyPr wrap="square">
            <a:spAutoFit/>
          </a:bodyPr>
          <a:lstStyle/>
          <a:p>
            <a:pPr algn="ctr"/>
            <a:r>
              <a:rPr lang="en-US" altLang="zh-CN" sz="3200" b="1" dirty="0">
                <a:ln/>
                <a:solidFill>
                  <a:schemeClr val="accent5">
                    <a:lumMod val="75000"/>
                  </a:schemeClr>
                </a:solidFill>
                <a:latin typeface="Times New Roman" panose="02020603050405020304" pitchFamily="18" charset="0"/>
                <a:cs typeface="Times New Roman" panose="02020603050405020304" pitchFamily="18" charset="0"/>
              </a:rPr>
              <a:t>People who are around you can also be your role model!</a:t>
            </a:r>
            <a:endParaRPr lang="en-US" altLang="zh-CN" sz="3200" b="1" dirty="0">
              <a:ln/>
              <a:solidFill>
                <a:schemeClr val="accent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015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7" grpId="0"/>
      <p:bldP spid="7" grpId="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D173B9-23C5-BFF8-A01E-B6707FE8DD17}"/>
              </a:ext>
            </a:extLst>
          </p:cNvPr>
          <p:cNvSpPr>
            <a:spLocks noGrp="1"/>
          </p:cNvSpPr>
          <p:nvPr>
            <p:ph type="title"/>
          </p:nvPr>
        </p:nvSpPr>
        <p:spPr/>
        <p:txBody>
          <a:bodyPr/>
          <a:lstStyle/>
          <a:p>
            <a:endParaRPr lang="zh-CN" altLang="en-US"/>
          </a:p>
        </p:txBody>
      </p:sp>
      <p:pic>
        <p:nvPicPr>
          <p:cNvPr id="7" name="内容占位符 6">
            <a:extLst>
              <a:ext uri="{FF2B5EF4-FFF2-40B4-BE49-F238E27FC236}">
                <a16:creationId xmlns:a16="http://schemas.microsoft.com/office/drawing/2014/main" id="{846D273B-199E-E61E-A84D-96319DD52CCB}"/>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32325" y="851131"/>
            <a:ext cx="2932204" cy="2028825"/>
          </a:xfrm>
        </p:spPr>
      </p:pic>
      <p:sp>
        <p:nvSpPr>
          <p:cNvPr id="4" name="文本框 3">
            <a:extLst>
              <a:ext uri="{FF2B5EF4-FFF2-40B4-BE49-F238E27FC236}">
                <a16:creationId xmlns:a16="http://schemas.microsoft.com/office/drawing/2014/main" id="{CFA862EA-1515-3E2A-0FF0-AD2218F9D496}"/>
              </a:ext>
            </a:extLst>
          </p:cNvPr>
          <p:cNvSpPr txBox="1"/>
          <p:nvPr>
            <p:custDataLst>
              <p:tags r:id="rId1"/>
            </p:custDataLst>
          </p:nvPr>
        </p:nvSpPr>
        <p:spPr>
          <a:xfrm>
            <a:off x="0" y="12065"/>
            <a:ext cx="3961130"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sp>
        <p:nvSpPr>
          <p:cNvPr id="5" name="文本框 4">
            <a:extLst>
              <a:ext uri="{FF2B5EF4-FFF2-40B4-BE49-F238E27FC236}">
                <a16:creationId xmlns:a16="http://schemas.microsoft.com/office/drawing/2014/main" id="{FF524F31-DDDA-EEE1-876D-21971EDEAE6E}"/>
              </a:ext>
            </a:extLst>
          </p:cNvPr>
          <p:cNvSpPr txBox="1"/>
          <p:nvPr>
            <p:custDataLst>
              <p:tags r:id="rId2"/>
            </p:custDataLst>
          </p:nvPr>
        </p:nvSpPr>
        <p:spPr>
          <a:xfrm>
            <a:off x="4840020" y="-36760"/>
            <a:ext cx="7542022"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My role model</a:t>
            </a:r>
          </a:p>
        </p:txBody>
      </p:sp>
      <p:sp>
        <p:nvSpPr>
          <p:cNvPr id="8" name="文本框 7">
            <a:extLst>
              <a:ext uri="{FF2B5EF4-FFF2-40B4-BE49-F238E27FC236}">
                <a16:creationId xmlns:a16="http://schemas.microsoft.com/office/drawing/2014/main" id="{66994926-3F7E-8E37-333C-790CBF7965FC}"/>
              </a:ext>
            </a:extLst>
          </p:cNvPr>
          <p:cNvSpPr txBox="1"/>
          <p:nvPr/>
        </p:nvSpPr>
        <p:spPr>
          <a:xfrm>
            <a:off x="128224" y="2920108"/>
            <a:ext cx="3329126" cy="1231106"/>
          </a:xfrm>
          <a:prstGeom prst="rect">
            <a:avLst/>
          </a:prstGeom>
          <a:noFill/>
        </p:spPr>
        <p:txBody>
          <a:bodyPr wrap="square">
            <a:spAutoFit/>
          </a:bodyPr>
          <a:lstStyle/>
          <a:p>
            <a:r>
              <a:rPr lang="zh-CN" altLang="en-US" dirty="0">
                <a:solidFill>
                  <a:srgbClr val="002060"/>
                </a:solidFill>
              </a:rPr>
              <a:t>庄元军，吉林省临江市六道沟镇中心小学教师。</a:t>
            </a:r>
            <a:r>
              <a:rPr lang="en-US" altLang="zh-CN" dirty="0">
                <a:solidFill>
                  <a:srgbClr val="002060"/>
                </a:solidFill>
              </a:rPr>
              <a:t>2021</a:t>
            </a:r>
            <a:r>
              <a:rPr lang="zh-CN" altLang="en-US" dirty="0">
                <a:solidFill>
                  <a:srgbClr val="002060"/>
                </a:solidFill>
              </a:rPr>
              <a:t>年</a:t>
            </a:r>
            <a:r>
              <a:rPr lang="en-US" altLang="zh-CN" dirty="0">
                <a:solidFill>
                  <a:srgbClr val="002060"/>
                </a:solidFill>
              </a:rPr>
              <a:t>2</a:t>
            </a:r>
            <a:r>
              <a:rPr lang="zh-CN" altLang="en-US" dirty="0">
                <a:solidFill>
                  <a:srgbClr val="002060"/>
                </a:solidFill>
              </a:rPr>
              <a:t>月</a:t>
            </a:r>
            <a:r>
              <a:rPr lang="en-US" altLang="zh-CN" dirty="0">
                <a:solidFill>
                  <a:srgbClr val="002060"/>
                </a:solidFill>
              </a:rPr>
              <a:t>23</a:t>
            </a:r>
            <a:r>
              <a:rPr lang="zh-CN" altLang="en-US" dirty="0">
                <a:solidFill>
                  <a:srgbClr val="002060"/>
                </a:solidFill>
              </a:rPr>
              <a:t>日，被授予第六批全国岗位学雷锋标兵。</a:t>
            </a:r>
            <a:endParaRPr lang="zh-CN" altLang="en-US" sz="2000" b="1" dirty="0">
              <a:solidFill>
                <a:srgbClr val="002060"/>
              </a:solidFill>
              <a:latin typeface="华文楷体" panose="02010600040101010101" pitchFamily="2" charset="-122"/>
              <a:ea typeface="华文楷体" panose="02010600040101010101" pitchFamily="2" charset="-122"/>
            </a:endParaRPr>
          </a:p>
        </p:txBody>
      </p:sp>
      <p:sp>
        <p:nvSpPr>
          <p:cNvPr id="10" name="文本框 9">
            <a:extLst>
              <a:ext uri="{FF2B5EF4-FFF2-40B4-BE49-F238E27FC236}">
                <a16:creationId xmlns:a16="http://schemas.microsoft.com/office/drawing/2014/main" id="{5A984878-E879-54FB-6D0D-C228C4B228A8}"/>
              </a:ext>
            </a:extLst>
          </p:cNvPr>
          <p:cNvSpPr txBox="1"/>
          <p:nvPr/>
        </p:nvSpPr>
        <p:spPr>
          <a:xfrm>
            <a:off x="3332279" y="608400"/>
            <a:ext cx="8170874" cy="5909310"/>
          </a:xfrm>
          <a:prstGeom prst="rect">
            <a:avLst/>
          </a:prstGeom>
          <a:noFill/>
        </p:spPr>
        <p:txBody>
          <a:bodyPr wrap="square">
            <a:spAutoFit/>
          </a:bodyPr>
          <a:lstStyle/>
          <a:p>
            <a:pPr algn="ctr"/>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My Role Model – Zhuang </a:t>
            </a:r>
            <a:r>
              <a:rPr lang="en-US" altLang="zh-CN" kern="100" dirty="0" err="1">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Yuanjun</a:t>
            </a:r>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Every person has a role model who leaves a lasting impact on their life. For me, that role model is Zhuang </a:t>
            </a:r>
            <a:r>
              <a:rPr lang="en-US" altLang="zh-CN" kern="100" dirty="0" err="1">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Yuanjun</a:t>
            </a:r>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a 60-year-old teacher that has helped over 200 students walk out of remote mountainous areas over the past 37 years. He was named a National Model of Learning from Lei Feng</a:t>
            </a:r>
            <a:r>
              <a:rPr lang="en-US" altLang="zh-CN" kern="1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Zhuang started his teaching career in 1986 in a primary school in Jilin Province. It was a very small village school with poor infrastructure. From 1986 to 2006, he was the only teacher at the school. Despite all the difficulties, he stayed in the school for 20 years.</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Zhuang has a strong sense of responsibility. He lived 18 kilometers from the school. Due to the lack of public transportation, Zhuang had to ride to work by motorcycle every day. He once fell from the motorcycle and hurt his leg, but he didn’t take a day off, because he worried about his students’ schoolwork. </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What I admire most about Zhuang is his devotion to his students. he has devoted his life to make sure that every child receives a quality education. He always arrives early and leaves late. After school, He often goes around to visiting students’ homes, understanding their needs, and encouraging them to pursue their dreams.</a:t>
            </a:r>
            <a:endParaRPr lang="zh-CN" altLang="zh-CN"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I am grateful to have the chance to learn from Mr. Zhuang. His spirit and devotion to education have inspired me to be a more responsible and devoted teacher in my future teaching career. </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B2BFAB49-3335-34AD-B493-ADD3F4F253F4}"/>
              </a:ext>
            </a:extLst>
          </p:cNvPr>
          <p:cNvSpPr/>
          <p:nvPr/>
        </p:nvSpPr>
        <p:spPr>
          <a:xfrm>
            <a:off x="3293808" y="978408"/>
            <a:ext cx="8451542" cy="2135276"/>
          </a:xfrm>
          <a:prstGeom prst="rect">
            <a:avLst/>
          </a:prstGeom>
          <a:no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C9D076B6-20DC-BD95-1826-333DC5A00FC8}"/>
              </a:ext>
            </a:extLst>
          </p:cNvPr>
          <p:cNvSpPr/>
          <p:nvPr/>
        </p:nvSpPr>
        <p:spPr>
          <a:xfrm>
            <a:off x="765840" y="1818627"/>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Introduction</a:t>
            </a:r>
            <a:endParaRPr lang="zh-CN" altLang="en-US" b="1" dirty="0"/>
          </a:p>
        </p:txBody>
      </p:sp>
      <p:sp>
        <p:nvSpPr>
          <p:cNvPr id="13" name="矩形: 圆角 12">
            <a:extLst>
              <a:ext uri="{FF2B5EF4-FFF2-40B4-BE49-F238E27FC236}">
                <a16:creationId xmlns:a16="http://schemas.microsoft.com/office/drawing/2014/main" id="{DCEB72D6-2534-87D9-E285-ED1A15861139}"/>
              </a:ext>
            </a:extLst>
          </p:cNvPr>
          <p:cNvSpPr/>
          <p:nvPr/>
        </p:nvSpPr>
        <p:spPr>
          <a:xfrm>
            <a:off x="765840" y="3424735"/>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Good qualities</a:t>
            </a:r>
            <a:endParaRPr lang="zh-CN" altLang="en-US" b="1" dirty="0"/>
          </a:p>
        </p:txBody>
      </p:sp>
      <p:sp>
        <p:nvSpPr>
          <p:cNvPr id="14" name="矩形 13">
            <a:extLst>
              <a:ext uri="{FF2B5EF4-FFF2-40B4-BE49-F238E27FC236}">
                <a16:creationId xmlns:a16="http://schemas.microsoft.com/office/drawing/2014/main" id="{8CD98E2C-4CC3-B03A-1297-5CB36047109A}"/>
              </a:ext>
            </a:extLst>
          </p:cNvPr>
          <p:cNvSpPr/>
          <p:nvPr/>
        </p:nvSpPr>
        <p:spPr>
          <a:xfrm>
            <a:off x="3332278" y="3183319"/>
            <a:ext cx="8451542" cy="1062542"/>
          </a:xfrm>
          <a:prstGeom prst="rect">
            <a:avLst/>
          </a:prstGeom>
          <a:no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EFAB7EE-2090-6383-2AE3-E0FBD7B3B85B}"/>
              </a:ext>
            </a:extLst>
          </p:cNvPr>
          <p:cNvSpPr/>
          <p:nvPr/>
        </p:nvSpPr>
        <p:spPr>
          <a:xfrm>
            <a:off x="3332278" y="4286013"/>
            <a:ext cx="8451542" cy="1062542"/>
          </a:xfrm>
          <a:prstGeom prst="rect">
            <a:avLst/>
          </a:prstGeom>
          <a:no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857771B4-B51D-64A9-3AA6-F6A3408D06F0}"/>
              </a:ext>
            </a:extLst>
          </p:cNvPr>
          <p:cNvSpPr/>
          <p:nvPr/>
        </p:nvSpPr>
        <p:spPr>
          <a:xfrm>
            <a:off x="765840" y="4655841"/>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Good values</a:t>
            </a:r>
            <a:endParaRPr lang="zh-CN" altLang="en-US" b="1" dirty="0"/>
          </a:p>
        </p:txBody>
      </p:sp>
      <p:sp>
        <p:nvSpPr>
          <p:cNvPr id="17" name="矩形 16">
            <a:extLst>
              <a:ext uri="{FF2B5EF4-FFF2-40B4-BE49-F238E27FC236}">
                <a16:creationId xmlns:a16="http://schemas.microsoft.com/office/drawing/2014/main" id="{74B075A9-4F0D-06BE-89E6-D71A5CE379E7}"/>
              </a:ext>
            </a:extLst>
          </p:cNvPr>
          <p:cNvSpPr/>
          <p:nvPr/>
        </p:nvSpPr>
        <p:spPr>
          <a:xfrm>
            <a:off x="3332278" y="5348555"/>
            <a:ext cx="8451542" cy="973162"/>
          </a:xfrm>
          <a:prstGeom prst="rect">
            <a:avLst/>
          </a:prstGeom>
          <a:noFill/>
          <a:ln w="381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686CCD1C-FDF7-F73C-19F5-D2ABCE5BF9DE}"/>
              </a:ext>
            </a:extLst>
          </p:cNvPr>
          <p:cNvSpPr/>
          <p:nvPr/>
        </p:nvSpPr>
        <p:spPr>
          <a:xfrm>
            <a:off x="765840" y="5474066"/>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inspirations</a:t>
            </a:r>
            <a:endParaRPr lang="zh-CN" altLang="en-US" b="1" dirty="0"/>
          </a:p>
        </p:txBody>
      </p:sp>
    </p:spTree>
    <p:extLst>
      <p:ext uri="{BB962C8B-B14F-4D97-AF65-F5344CB8AC3E}">
        <p14:creationId xmlns:p14="http://schemas.microsoft.com/office/powerpoint/2010/main" val="240505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ppt_x"/>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fill="hold"/>
                                        <p:tgtEl>
                                          <p:spTgt spid="12"/>
                                        </p:tgtEl>
                                        <p:attrNameLst>
                                          <p:attrName>ppt_x</p:attrName>
                                        </p:attrNameLst>
                                      </p:cBhvr>
                                      <p:tavLst>
                                        <p:tav tm="0">
                                          <p:val>
                                            <p:strVal val="#ppt_x"/>
                                          </p:val>
                                        </p:tav>
                                        <p:tav tm="100000">
                                          <p:val>
                                            <p:strVal val="#ppt_x"/>
                                          </p:val>
                                        </p:tav>
                                      </p:tavLst>
                                    </p:anim>
                                    <p:anim calcmode="lin" valueType="num">
                                      <p:cBhvr additive="base">
                                        <p:cTn id="7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1340B88-ED33-9426-208C-0E9F83FE3BC3}"/>
              </a:ext>
            </a:extLst>
          </p:cNvPr>
          <p:cNvSpPr txBox="1"/>
          <p:nvPr>
            <p:custDataLst>
              <p:tags r:id="rId1"/>
            </p:custDataLst>
          </p:nvPr>
        </p:nvSpPr>
        <p:spPr>
          <a:xfrm>
            <a:off x="0" y="12065"/>
            <a:ext cx="3961130"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to be role models </a:t>
            </a:r>
          </a:p>
        </p:txBody>
      </p:sp>
      <p:sp>
        <p:nvSpPr>
          <p:cNvPr id="5" name="文本框 4">
            <a:extLst>
              <a:ext uri="{FF2B5EF4-FFF2-40B4-BE49-F238E27FC236}">
                <a16:creationId xmlns:a16="http://schemas.microsoft.com/office/drawing/2014/main" id="{F0F46A6F-4732-111A-CA31-4A2711286D79}"/>
              </a:ext>
            </a:extLst>
          </p:cNvPr>
          <p:cNvSpPr txBox="1"/>
          <p:nvPr>
            <p:custDataLst>
              <p:tags r:id="rId2"/>
            </p:custDataLst>
          </p:nvPr>
        </p:nvSpPr>
        <p:spPr>
          <a:xfrm>
            <a:off x="4067175" y="-36760"/>
            <a:ext cx="7510425" cy="954107"/>
          </a:xfrm>
          <a:prstGeom prst="rect">
            <a:avLst/>
          </a:prstGeom>
          <a:noFill/>
        </p:spPr>
        <p:txBody>
          <a:bodyPr wrap="square" rtlCol="0">
            <a:spAutoFit/>
          </a:bodyPr>
          <a:lstStyle/>
          <a:p>
            <a:r>
              <a:rPr lang="en-US" altLang="zh-CN" sz="2800" b="1" i="1" dirty="0">
                <a:solidFill>
                  <a:srgbClr val="0070C0"/>
                </a:solidFill>
                <a:latin typeface="Times New Roman" panose="02020603050405020304" pitchFamily="18" charset="0"/>
                <a:cs typeface="Times New Roman" panose="02020603050405020304" pitchFamily="18" charset="0"/>
              </a:rPr>
              <a:t>Group work: Introduce your group’s role model</a:t>
            </a:r>
          </a:p>
          <a:p>
            <a:r>
              <a:rPr lang="en-US" altLang="zh-CN" sz="2800" b="1" i="1" dirty="0">
                <a:solidFill>
                  <a:srgbClr val="0070C0"/>
                </a:solidFill>
                <a:latin typeface="Times New Roman" panose="02020603050405020304" pitchFamily="18" charset="0"/>
                <a:cs typeface="Times New Roman" panose="02020603050405020304" pitchFamily="18" charset="0"/>
              </a:rPr>
              <a:t>(four people, each introduce one part)</a:t>
            </a:r>
          </a:p>
        </p:txBody>
      </p:sp>
      <p:sp>
        <p:nvSpPr>
          <p:cNvPr id="6" name="竖卷形 8">
            <a:extLst>
              <a:ext uri="{FF2B5EF4-FFF2-40B4-BE49-F238E27FC236}">
                <a16:creationId xmlns:a16="http://schemas.microsoft.com/office/drawing/2014/main" id="{FE1E0F81-7539-B5B5-8759-B229ED86A300}"/>
              </a:ext>
            </a:extLst>
          </p:cNvPr>
          <p:cNvSpPr/>
          <p:nvPr/>
        </p:nvSpPr>
        <p:spPr>
          <a:xfrm>
            <a:off x="4696089" y="980439"/>
            <a:ext cx="7831422" cy="5455851"/>
          </a:xfrm>
          <a:prstGeom prst="verticalScroll">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2800" dirty="0">
              <a:solidFill>
                <a:schemeClr val="tx2">
                  <a:lumMod val="10000"/>
                </a:schemeClr>
              </a:solidFill>
            </a:endParaRPr>
          </a:p>
        </p:txBody>
      </p:sp>
      <p:sp>
        <p:nvSpPr>
          <p:cNvPr id="7" name="矩形: 圆角 6">
            <a:extLst>
              <a:ext uri="{FF2B5EF4-FFF2-40B4-BE49-F238E27FC236}">
                <a16:creationId xmlns:a16="http://schemas.microsoft.com/office/drawing/2014/main" id="{67A7B714-3BD9-9F84-C168-EFFCFDD26B24}"/>
              </a:ext>
            </a:extLst>
          </p:cNvPr>
          <p:cNvSpPr/>
          <p:nvPr/>
        </p:nvSpPr>
        <p:spPr>
          <a:xfrm>
            <a:off x="5667645" y="2097445"/>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solidFill>
                  <a:schemeClr val="bg1"/>
                </a:solidFill>
              </a:rPr>
              <a:t>Introduction</a:t>
            </a:r>
            <a:endParaRPr lang="zh-CN" altLang="en-US" b="1" dirty="0">
              <a:solidFill>
                <a:schemeClr val="bg1"/>
              </a:solidFill>
            </a:endParaRPr>
          </a:p>
        </p:txBody>
      </p:sp>
      <p:sp>
        <p:nvSpPr>
          <p:cNvPr id="9" name="文本框 8">
            <a:extLst>
              <a:ext uri="{FF2B5EF4-FFF2-40B4-BE49-F238E27FC236}">
                <a16:creationId xmlns:a16="http://schemas.microsoft.com/office/drawing/2014/main" id="{37794107-140B-5C8D-FF51-B60CA1D5024C}"/>
              </a:ext>
            </a:extLst>
          </p:cNvPr>
          <p:cNvSpPr txBox="1"/>
          <p:nvPr/>
        </p:nvSpPr>
        <p:spPr>
          <a:xfrm>
            <a:off x="7721539" y="1070348"/>
            <a:ext cx="2610034" cy="461665"/>
          </a:xfrm>
          <a:prstGeom prst="rect">
            <a:avLst/>
          </a:prstGeom>
          <a:noFill/>
        </p:spPr>
        <p:txBody>
          <a:bodyPr wrap="square">
            <a:spAutoFit/>
          </a:bodyPr>
          <a:lstStyle/>
          <a:p>
            <a:r>
              <a:rPr lang="en-US" altLang="zh-CN" sz="2400" kern="100" dirty="0">
                <a:solidFill>
                  <a:schemeClr val="tx2">
                    <a:lumMod val="10000"/>
                  </a:schemeClr>
                </a:solidFill>
                <a:effectLst/>
                <a:latin typeface="Times New Roman" panose="02020603050405020304" pitchFamily="18" charset="0"/>
                <a:ea typeface="宋体" panose="02010600030101010101" pitchFamily="2" charset="-122"/>
                <a:cs typeface="Times New Roman" panose="02020603050405020304" pitchFamily="18" charset="0"/>
              </a:rPr>
              <a:t>My Role Model </a:t>
            </a:r>
            <a:endParaRPr lang="zh-CN" altLang="en-US" sz="2400" dirty="0">
              <a:solidFill>
                <a:schemeClr val="tx2">
                  <a:lumMod val="10000"/>
                </a:schemeClr>
              </a:solidFill>
            </a:endParaRPr>
          </a:p>
        </p:txBody>
      </p:sp>
      <p:sp>
        <p:nvSpPr>
          <p:cNvPr id="11" name="左大括号 10">
            <a:extLst>
              <a:ext uri="{FF2B5EF4-FFF2-40B4-BE49-F238E27FC236}">
                <a16:creationId xmlns:a16="http://schemas.microsoft.com/office/drawing/2014/main" id="{747D9373-9FED-B5D4-177A-69C39E851E92}"/>
              </a:ext>
            </a:extLst>
          </p:cNvPr>
          <p:cNvSpPr/>
          <p:nvPr/>
        </p:nvSpPr>
        <p:spPr>
          <a:xfrm>
            <a:off x="7797387" y="1854334"/>
            <a:ext cx="301841" cy="1012054"/>
          </a:xfrm>
          <a:prstGeom prst="leftBrace">
            <a:avLst/>
          </a:prstGeom>
          <a:ln w="28575">
            <a:solidFill>
              <a:srgbClr val="002060"/>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a:solidFill>
                <a:schemeClr val="tx2">
                  <a:lumMod val="10000"/>
                </a:schemeClr>
              </a:solidFill>
            </a:endParaRPr>
          </a:p>
        </p:txBody>
      </p:sp>
      <p:sp>
        <p:nvSpPr>
          <p:cNvPr id="12" name="矩形 11">
            <a:extLst>
              <a:ext uri="{FF2B5EF4-FFF2-40B4-BE49-F238E27FC236}">
                <a16:creationId xmlns:a16="http://schemas.microsoft.com/office/drawing/2014/main" id="{4EA35E7D-05D7-27E4-9A0E-FDAD1A4BEA3B}"/>
              </a:ext>
            </a:extLst>
          </p:cNvPr>
          <p:cNvSpPr/>
          <p:nvPr/>
        </p:nvSpPr>
        <p:spPr>
          <a:xfrm>
            <a:off x="8295069" y="1758250"/>
            <a:ext cx="3352415" cy="339108"/>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Basic information</a:t>
            </a:r>
            <a:endParaRPr lang="zh-CN" altLang="en-US" dirty="0">
              <a:solidFill>
                <a:schemeClr val="tx2">
                  <a:lumMod val="10000"/>
                </a:schemeClr>
              </a:solidFill>
            </a:endParaRPr>
          </a:p>
        </p:txBody>
      </p:sp>
      <p:sp>
        <p:nvSpPr>
          <p:cNvPr id="13" name="矩形 12">
            <a:extLst>
              <a:ext uri="{FF2B5EF4-FFF2-40B4-BE49-F238E27FC236}">
                <a16:creationId xmlns:a16="http://schemas.microsoft.com/office/drawing/2014/main" id="{A34A0550-3B30-C5C6-E833-7C1561C95D1A}"/>
              </a:ext>
            </a:extLst>
          </p:cNvPr>
          <p:cNvSpPr/>
          <p:nvPr/>
        </p:nvSpPr>
        <p:spPr>
          <a:xfrm>
            <a:off x="8295069" y="2787382"/>
            <a:ext cx="3352417" cy="339108"/>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achievements</a:t>
            </a:r>
            <a:endParaRPr lang="zh-CN" altLang="en-US" dirty="0">
              <a:solidFill>
                <a:schemeClr val="tx2">
                  <a:lumMod val="10000"/>
                </a:schemeClr>
              </a:solidFill>
            </a:endParaRPr>
          </a:p>
        </p:txBody>
      </p:sp>
      <p:sp>
        <p:nvSpPr>
          <p:cNvPr id="14" name="矩形: 圆角 13">
            <a:extLst>
              <a:ext uri="{FF2B5EF4-FFF2-40B4-BE49-F238E27FC236}">
                <a16:creationId xmlns:a16="http://schemas.microsoft.com/office/drawing/2014/main" id="{CCDC642F-A871-A7EA-4715-559E9E21A6DD}"/>
              </a:ext>
            </a:extLst>
          </p:cNvPr>
          <p:cNvSpPr/>
          <p:nvPr/>
        </p:nvSpPr>
        <p:spPr>
          <a:xfrm>
            <a:off x="5667645" y="3293920"/>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Good qualities</a:t>
            </a:r>
            <a:endParaRPr lang="zh-CN" altLang="en-US" b="1" dirty="0"/>
          </a:p>
        </p:txBody>
      </p:sp>
      <p:sp>
        <p:nvSpPr>
          <p:cNvPr id="15" name="矩形: 圆角 14">
            <a:extLst>
              <a:ext uri="{FF2B5EF4-FFF2-40B4-BE49-F238E27FC236}">
                <a16:creationId xmlns:a16="http://schemas.microsoft.com/office/drawing/2014/main" id="{EB54DC56-3FFD-3126-076C-670407C65DCF}"/>
              </a:ext>
            </a:extLst>
          </p:cNvPr>
          <p:cNvSpPr/>
          <p:nvPr/>
        </p:nvSpPr>
        <p:spPr>
          <a:xfrm>
            <a:off x="5667645" y="4276243"/>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Good values</a:t>
            </a:r>
            <a:endParaRPr lang="zh-CN" altLang="en-US" b="1" dirty="0"/>
          </a:p>
        </p:txBody>
      </p:sp>
      <p:sp>
        <p:nvSpPr>
          <p:cNvPr id="16" name="矩形: 圆角 15">
            <a:extLst>
              <a:ext uri="{FF2B5EF4-FFF2-40B4-BE49-F238E27FC236}">
                <a16:creationId xmlns:a16="http://schemas.microsoft.com/office/drawing/2014/main" id="{E5F4EB7E-46AE-7354-97AA-13051489D14E}"/>
              </a:ext>
            </a:extLst>
          </p:cNvPr>
          <p:cNvSpPr/>
          <p:nvPr/>
        </p:nvSpPr>
        <p:spPr>
          <a:xfrm>
            <a:off x="5667645" y="5351950"/>
            <a:ext cx="2053894" cy="428304"/>
          </a:xfrm>
          <a:prstGeom prst="roundRect">
            <a:avLst/>
          </a:prstGeom>
          <a:solidFill>
            <a:srgbClr val="00B050"/>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altLang="zh-CN" sz="2000" b="1" dirty="0"/>
              <a:t>inspirations</a:t>
            </a:r>
            <a:endParaRPr lang="zh-CN" altLang="en-US" b="1" dirty="0"/>
          </a:p>
        </p:txBody>
      </p:sp>
      <p:sp>
        <p:nvSpPr>
          <p:cNvPr id="17" name="左大括号 16">
            <a:extLst>
              <a:ext uri="{FF2B5EF4-FFF2-40B4-BE49-F238E27FC236}">
                <a16:creationId xmlns:a16="http://schemas.microsoft.com/office/drawing/2014/main" id="{CE10FEAB-8EA6-AFBD-9F3B-72EEB3DE9E7E}"/>
              </a:ext>
            </a:extLst>
          </p:cNvPr>
          <p:cNvSpPr/>
          <p:nvPr/>
        </p:nvSpPr>
        <p:spPr>
          <a:xfrm>
            <a:off x="7797386" y="3526375"/>
            <a:ext cx="301841" cy="1012054"/>
          </a:xfrm>
          <a:prstGeom prst="leftBrace">
            <a:avLst/>
          </a:prstGeom>
          <a:ln w="28575">
            <a:solidFill>
              <a:srgbClr val="002060"/>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a:solidFill>
                <a:schemeClr val="tx2">
                  <a:lumMod val="10000"/>
                </a:schemeClr>
              </a:solidFill>
            </a:endParaRPr>
          </a:p>
        </p:txBody>
      </p:sp>
      <p:sp>
        <p:nvSpPr>
          <p:cNvPr id="18" name="矩形 17">
            <a:extLst>
              <a:ext uri="{FF2B5EF4-FFF2-40B4-BE49-F238E27FC236}">
                <a16:creationId xmlns:a16="http://schemas.microsoft.com/office/drawing/2014/main" id="{F49AA89C-DE11-2D76-CCC6-33163D4B6C5F}"/>
              </a:ext>
            </a:extLst>
          </p:cNvPr>
          <p:cNvSpPr/>
          <p:nvPr/>
        </p:nvSpPr>
        <p:spPr>
          <a:xfrm>
            <a:off x="8332617" y="3469477"/>
            <a:ext cx="3314870" cy="339108"/>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Use linking words</a:t>
            </a:r>
            <a:endParaRPr lang="zh-CN" altLang="en-US" dirty="0">
              <a:solidFill>
                <a:schemeClr val="tx2">
                  <a:lumMod val="10000"/>
                </a:schemeClr>
              </a:solidFill>
            </a:endParaRPr>
          </a:p>
        </p:txBody>
      </p:sp>
      <p:sp>
        <p:nvSpPr>
          <p:cNvPr id="19" name="矩形 18">
            <a:extLst>
              <a:ext uri="{FF2B5EF4-FFF2-40B4-BE49-F238E27FC236}">
                <a16:creationId xmlns:a16="http://schemas.microsoft.com/office/drawing/2014/main" id="{BF36DCB7-3D1D-F6ED-0D86-8C306D850D38}"/>
              </a:ext>
            </a:extLst>
          </p:cNvPr>
          <p:cNvSpPr/>
          <p:nvPr/>
        </p:nvSpPr>
        <p:spPr>
          <a:xfrm>
            <a:off x="8305981" y="4149135"/>
            <a:ext cx="3341506" cy="339108"/>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Give examples</a:t>
            </a:r>
            <a:endParaRPr lang="zh-CN" altLang="en-US" dirty="0">
              <a:solidFill>
                <a:schemeClr val="tx2">
                  <a:lumMod val="10000"/>
                </a:schemeClr>
              </a:solidFill>
            </a:endParaRPr>
          </a:p>
        </p:txBody>
      </p:sp>
      <p:sp>
        <p:nvSpPr>
          <p:cNvPr id="20" name="左大括号 19">
            <a:extLst>
              <a:ext uri="{FF2B5EF4-FFF2-40B4-BE49-F238E27FC236}">
                <a16:creationId xmlns:a16="http://schemas.microsoft.com/office/drawing/2014/main" id="{B5A8BD3D-9BD0-FD15-3F58-AAFC469F4F6B}"/>
              </a:ext>
            </a:extLst>
          </p:cNvPr>
          <p:cNvSpPr/>
          <p:nvPr/>
        </p:nvSpPr>
        <p:spPr>
          <a:xfrm>
            <a:off x="7797386" y="5060075"/>
            <a:ext cx="301841" cy="1012054"/>
          </a:xfrm>
          <a:prstGeom prst="leftBrace">
            <a:avLst/>
          </a:prstGeom>
          <a:ln w="28575">
            <a:solidFill>
              <a:srgbClr val="002060"/>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zh-CN" altLang="en-US">
              <a:solidFill>
                <a:schemeClr val="tx2">
                  <a:lumMod val="10000"/>
                </a:schemeClr>
              </a:solidFill>
            </a:endParaRPr>
          </a:p>
        </p:txBody>
      </p:sp>
      <p:sp>
        <p:nvSpPr>
          <p:cNvPr id="21" name="矩形 20">
            <a:extLst>
              <a:ext uri="{FF2B5EF4-FFF2-40B4-BE49-F238E27FC236}">
                <a16:creationId xmlns:a16="http://schemas.microsoft.com/office/drawing/2014/main" id="{37C917EE-D3B3-97E6-E4B5-79F24F3EE1AD}"/>
              </a:ext>
            </a:extLst>
          </p:cNvPr>
          <p:cNvSpPr/>
          <p:nvPr/>
        </p:nvSpPr>
        <p:spPr>
          <a:xfrm>
            <a:off x="8305980" y="5022802"/>
            <a:ext cx="3341507" cy="39444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What you learnt from him/her</a:t>
            </a:r>
            <a:endParaRPr lang="zh-CN" altLang="en-US" dirty="0">
              <a:solidFill>
                <a:schemeClr val="tx2">
                  <a:lumMod val="10000"/>
                </a:schemeClr>
              </a:solidFill>
            </a:endParaRPr>
          </a:p>
        </p:txBody>
      </p:sp>
      <p:sp>
        <p:nvSpPr>
          <p:cNvPr id="22" name="矩形 21">
            <a:extLst>
              <a:ext uri="{FF2B5EF4-FFF2-40B4-BE49-F238E27FC236}">
                <a16:creationId xmlns:a16="http://schemas.microsoft.com/office/drawing/2014/main" id="{EB1E776A-EBAA-356A-8CE3-6E58809DFE3D}"/>
              </a:ext>
            </a:extLst>
          </p:cNvPr>
          <p:cNvSpPr/>
          <p:nvPr/>
        </p:nvSpPr>
        <p:spPr>
          <a:xfrm>
            <a:off x="8305980" y="5746049"/>
            <a:ext cx="3341504" cy="326079"/>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How to be a better self</a:t>
            </a:r>
            <a:endParaRPr lang="zh-CN" altLang="en-US" dirty="0">
              <a:solidFill>
                <a:schemeClr val="tx2">
                  <a:lumMod val="10000"/>
                </a:schemeClr>
              </a:solidFill>
            </a:endParaRPr>
          </a:p>
        </p:txBody>
      </p:sp>
      <p:sp>
        <p:nvSpPr>
          <p:cNvPr id="23" name="矩形 22">
            <a:extLst>
              <a:ext uri="{FF2B5EF4-FFF2-40B4-BE49-F238E27FC236}">
                <a16:creationId xmlns:a16="http://schemas.microsoft.com/office/drawing/2014/main" id="{FE2BB3B7-2E11-D828-7749-F591E29C6AC1}"/>
              </a:ext>
            </a:extLst>
          </p:cNvPr>
          <p:cNvSpPr/>
          <p:nvPr/>
        </p:nvSpPr>
        <p:spPr>
          <a:xfrm>
            <a:off x="8295070" y="2281310"/>
            <a:ext cx="3352416" cy="339108"/>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2">
                    <a:lumMod val="10000"/>
                  </a:schemeClr>
                </a:solidFill>
              </a:rPr>
              <a:t>Life events/ experience</a:t>
            </a:r>
            <a:endParaRPr lang="zh-CN" altLang="en-US" dirty="0">
              <a:solidFill>
                <a:schemeClr val="tx2">
                  <a:lumMod val="10000"/>
                </a:schemeClr>
              </a:solidFill>
            </a:endParaRPr>
          </a:p>
        </p:txBody>
      </p:sp>
      <p:graphicFrame>
        <p:nvGraphicFramePr>
          <p:cNvPr id="2" name="表格 1">
            <a:extLst>
              <a:ext uri="{FF2B5EF4-FFF2-40B4-BE49-F238E27FC236}">
                <a16:creationId xmlns:a16="http://schemas.microsoft.com/office/drawing/2014/main" id="{65A381C6-8B48-A5F7-2FE8-4C73D0155AB1}"/>
              </a:ext>
            </a:extLst>
          </p:cNvPr>
          <p:cNvGraphicFramePr>
            <a:graphicFrameLocks noGrp="1"/>
          </p:cNvGraphicFramePr>
          <p:nvPr>
            <p:extLst>
              <p:ext uri="{D42A27DB-BD31-4B8C-83A1-F6EECF244321}">
                <p14:modId xmlns:p14="http://schemas.microsoft.com/office/powerpoint/2010/main" val="2570524358"/>
              </p:ext>
            </p:extLst>
          </p:nvPr>
        </p:nvGraphicFramePr>
        <p:xfrm>
          <a:off x="139653" y="1120315"/>
          <a:ext cx="4916914" cy="4389120"/>
        </p:xfrm>
        <a:graphic>
          <a:graphicData uri="http://schemas.openxmlformats.org/drawingml/2006/table">
            <a:tbl>
              <a:tblPr firstRow="1" firstCol="1" bandRow="1">
                <a:tableStyleId>{69CF1AB2-1976-4502-BF36-3FF5EA218861}</a:tableStyleId>
              </a:tblPr>
              <a:tblGrid>
                <a:gridCol w="2553445">
                  <a:extLst>
                    <a:ext uri="{9D8B030D-6E8A-4147-A177-3AD203B41FA5}">
                      <a16:colId xmlns:a16="http://schemas.microsoft.com/office/drawing/2014/main" val="1089458536"/>
                    </a:ext>
                  </a:extLst>
                </a:gridCol>
                <a:gridCol w="2363469">
                  <a:extLst>
                    <a:ext uri="{9D8B030D-6E8A-4147-A177-3AD203B41FA5}">
                      <a16:colId xmlns:a16="http://schemas.microsoft.com/office/drawing/2014/main" val="1162063700"/>
                    </a:ext>
                  </a:extLst>
                </a:gridCol>
              </a:tblGrid>
              <a:tr h="0">
                <a:tc>
                  <a:txBody>
                    <a:bodyPr/>
                    <a:lstStyle/>
                    <a:p>
                      <a:pPr algn="ctr"/>
                      <a:r>
                        <a:rPr lang="en-US" sz="1200" kern="0" dirty="0">
                          <a:solidFill>
                            <a:schemeClr val="tx2">
                              <a:lumMod val="10000"/>
                            </a:schemeClr>
                          </a:solidFill>
                          <a:effectLst/>
                        </a:rPr>
                        <a:t>Athlete</a:t>
                      </a:r>
                      <a:endParaRPr lang="zh-CN" sz="105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solidFill>
                      <a:srgbClr val="FFFF00"/>
                    </a:solidFill>
                  </a:tcPr>
                </a:tc>
                <a:tc>
                  <a:txBody>
                    <a:bodyPr/>
                    <a:lstStyle/>
                    <a:p>
                      <a:pPr algn="ctr"/>
                      <a:r>
                        <a:rPr lang="en-US" sz="1200" kern="0" dirty="0">
                          <a:solidFill>
                            <a:schemeClr val="tx2">
                              <a:lumMod val="10000"/>
                            </a:schemeClr>
                          </a:solidFill>
                          <a:effectLst/>
                        </a:rPr>
                        <a:t>Doctor</a:t>
                      </a:r>
                      <a:endParaRPr lang="zh-CN" sz="105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solidFill>
                      <a:srgbClr val="FFFF00"/>
                    </a:solidFill>
                  </a:tcPr>
                </a:tc>
                <a:extLst>
                  <a:ext uri="{0D108BD9-81ED-4DB2-BD59-A6C34878D82A}">
                    <a16:rowId xmlns:a16="http://schemas.microsoft.com/office/drawing/2014/main" val="3960578575"/>
                  </a:ext>
                </a:extLst>
              </a:tr>
              <a:tr h="0">
                <a:tc>
                  <a:txBody>
                    <a:bodyPr/>
                    <a:lstStyle/>
                    <a:p>
                      <a:pPr algn="just"/>
                      <a:r>
                        <a:rPr lang="en-US" sz="1200" kern="0" dirty="0">
                          <a:solidFill>
                            <a:schemeClr val="tx2">
                              <a:lumMod val="10000"/>
                            </a:schemeClr>
                          </a:solidFill>
                          <a:effectLst/>
                        </a:rPr>
                        <a:t>Gu Ailing</a:t>
                      </a:r>
                      <a:endParaRPr lang="zh-CN" sz="1050" kern="100" dirty="0">
                        <a:solidFill>
                          <a:schemeClr val="tx2">
                            <a:lumMod val="10000"/>
                          </a:schemeClr>
                        </a:solidFill>
                        <a:effectLst/>
                      </a:endParaRPr>
                    </a:p>
                    <a:p>
                      <a:pPr marL="342900" lvl="0" indent="-342900" algn="l">
                        <a:buFont typeface="+mj-lt"/>
                        <a:buAutoNum type="arabicPeriod"/>
                      </a:pPr>
                      <a:r>
                        <a:rPr lang="en-US" sz="1200" b="0" kern="0" spc="40" dirty="0">
                          <a:solidFill>
                            <a:schemeClr val="tx2">
                              <a:lumMod val="10000"/>
                            </a:schemeClr>
                          </a:solidFill>
                          <a:effectLst/>
                        </a:rPr>
                        <a:t>The18-year-old ski star, won two gold medals in the 2022 winter Olympics</a:t>
                      </a:r>
                      <a:endParaRPr lang="zh-CN" sz="1050" b="0" kern="100" dirty="0">
                        <a:solidFill>
                          <a:schemeClr val="tx2">
                            <a:lumMod val="10000"/>
                          </a:schemeClr>
                        </a:solidFill>
                        <a:effectLst/>
                      </a:endParaRPr>
                    </a:p>
                    <a:p>
                      <a:pPr marL="342900" lvl="0" indent="-342900" algn="l">
                        <a:buFont typeface="+mj-lt"/>
                        <a:buAutoNum type="arabicPeriod"/>
                      </a:pPr>
                      <a:r>
                        <a:rPr lang="en-US" sz="1200" b="0" kern="0" dirty="0">
                          <a:solidFill>
                            <a:schemeClr val="tx2">
                              <a:lumMod val="10000"/>
                            </a:schemeClr>
                          </a:solidFill>
                          <a:effectLst/>
                        </a:rPr>
                        <a:t>show a great interest in skiing , started skiing when she was three.  To prepare for the Olympics, practice for 8.5 hours every day</a:t>
                      </a:r>
                      <a:endParaRPr lang="zh-CN" sz="1050" b="0" kern="100" dirty="0">
                        <a:solidFill>
                          <a:schemeClr val="tx2">
                            <a:lumMod val="10000"/>
                          </a:schemeClr>
                        </a:solidFill>
                        <a:effectLst/>
                      </a:endParaRPr>
                    </a:p>
                    <a:p>
                      <a:pPr marL="342900" lvl="0" indent="-342900" algn="l">
                        <a:buFont typeface="+mj-lt"/>
                        <a:buAutoNum type="arabicPeriod"/>
                      </a:pPr>
                      <a:r>
                        <a:rPr lang="en-US" sz="1200" b="0" kern="0" dirty="0">
                          <a:solidFill>
                            <a:schemeClr val="tx2">
                              <a:lumMod val="10000"/>
                            </a:schemeClr>
                          </a:solidFill>
                          <a:effectLst/>
                        </a:rPr>
                        <a:t>also get high marks in her study, entered Stanford, one of the top universities in the world</a:t>
                      </a:r>
                      <a:endParaRPr lang="zh-CN" sz="1050" b="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oFill/>
                  </a:tcPr>
                </a:tc>
                <a:tc>
                  <a:txBody>
                    <a:bodyPr/>
                    <a:lstStyle/>
                    <a:p>
                      <a:pPr algn="just"/>
                      <a:r>
                        <a:rPr lang="en-US" sz="1200" b="1" kern="0" dirty="0">
                          <a:solidFill>
                            <a:schemeClr val="tx2">
                              <a:lumMod val="10000"/>
                            </a:schemeClr>
                          </a:solidFill>
                          <a:effectLst/>
                        </a:rPr>
                        <a:t>Zhong Nanshan</a:t>
                      </a:r>
                      <a:endParaRPr lang="zh-CN" sz="1050" b="1" kern="100" dirty="0">
                        <a:solidFill>
                          <a:schemeClr val="tx2">
                            <a:lumMod val="10000"/>
                          </a:schemeClr>
                        </a:solidFill>
                        <a:effectLst/>
                      </a:endParaRPr>
                    </a:p>
                    <a:p>
                      <a:pPr marL="342900" lvl="0" indent="-342900" algn="just">
                        <a:buFont typeface="+mj-lt"/>
                        <a:buAutoNum type="arabicPeriod"/>
                      </a:pPr>
                      <a:r>
                        <a:rPr lang="en-US" sz="1200" kern="0" dirty="0">
                          <a:solidFill>
                            <a:schemeClr val="tx2">
                              <a:lumMod val="10000"/>
                            </a:schemeClr>
                          </a:solidFill>
                          <a:effectLst/>
                        </a:rPr>
                        <a:t>born into a family of doctors</a:t>
                      </a:r>
                      <a:endParaRPr lang="zh-CN" sz="1050" kern="100" dirty="0">
                        <a:solidFill>
                          <a:schemeClr val="tx2">
                            <a:lumMod val="10000"/>
                          </a:schemeClr>
                        </a:solidFill>
                        <a:effectLst/>
                      </a:endParaRPr>
                    </a:p>
                    <a:p>
                      <a:pPr marL="342900" lvl="0" indent="-342900" algn="just">
                        <a:buFont typeface="+mj-lt"/>
                        <a:buAutoNum type="arabicPeriod"/>
                      </a:pPr>
                      <a:r>
                        <a:rPr lang="en-US" sz="1200" kern="0" dirty="0">
                          <a:solidFill>
                            <a:schemeClr val="tx2">
                              <a:lumMod val="10000"/>
                            </a:schemeClr>
                          </a:solidFill>
                          <a:effectLst/>
                        </a:rPr>
                        <a:t>fights against Covid-19 for China and the world</a:t>
                      </a:r>
                      <a:endParaRPr lang="zh-CN" sz="1050" kern="100" dirty="0">
                        <a:solidFill>
                          <a:schemeClr val="tx2">
                            <a:lumMod val="10000"/>
                          </a:schemeClr>
                        </a:solidFill>
                        <a:effectLst/>
                      </a:endParaRPr>
                    </a:p>
                    <a:p>
                      <a:pPr marL="342900" lvl="0" indent="-342900" algn="just">
                        <a:buFont typeface="+mj-lt"/>
                        <a:buAutoNum type="arabicPeriod"/>
                      </a:pPr>
                      <a:r>
                        <a:rPr lang="en-US" sz="1200" kern="0" dirty="0">
                          <a:solidFill>
                            <a:schemeClr val="tx2">
                              <a:lumMod val="10000"/>
                            </a:schemeClr>
                          </a:solidFill>
                          <a:effectLst/>
                        </a:rPr>
                        <a:t>always strict with himself and never stops working hard </a:t>
                      </a:r>
                      <a:endParaRPr lang="zh-CN" sz="105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oFill/>
                  </a:tcPr>
                </a:tc>
                <a:extLst>
                  <a:ext uri="{0D108BD9-81ED-4DB2-BD59-A6C34878D82A}">
                    <a16:rowId xmlns:a16="http://schemas.microsoft.com/office/drawing/2014/main" val="948232569"/>
                  </a:ext>
                </a:extLst>
              </a:tr>
              <a:tr h="0">
                <a:tc>
                  <a:txBody>
                    <a:bodyPr/>
                    <a:lstStyle/>
                    <a:p>
                      <a:pPr algn="ctr"/>
                      <a:r>
                        <a:rPr lang="en-US" sz="1200" kern="0" dirty="0">
                          <a:solidFill>
                            <a:schemeClr val="tx2">
                              <a:lumMod val="10000"/>
                            </a:schemeClr>
                          </a:solidFill>
                          <a:effectLst/>
                        </a:rPr>
                        <a:t>Scientist</a:t>
                      </a:r>
                      <a:endParaRPr lang="zh-CN" sz="105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solidFill>
                      <a:srgbClr val="FFFF00"/>
                    </a:solidFill>
                  </a:tcPr>
                </a:tc>
                <a:tc>
                  <a:txBody>
                    <a:bodyPr/>
                    <a:lstStyle/>
                    <a:p>
                      <a:pPr algn="ctr"/>
                      <a:r>
                        <a:rPr lang="en-US" sz="1200" b="1" kern="0" dirty="0">
                          <a:solidFill>
                            <a:schemeClr val="tx2">
                              <a:lumMod val="10000"/>
                            </a:schemeClr>
                          </a:solidFill>
                          <a:effectLst/>
                        </a:rPr>
                        <a:t>People around you</a:t>
                      </a:r>
                      <a:endParaRPr lang="zh-CN" sz="1050" b="1"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solidFill>
                      <a:srgbClr val="FFFF00"/>
                    </a:solidFill>
                  </a:tcPr>
                </a:tc>
                <a:extLst>
                  <a:ext uri="{0D108BD9-81ED-4DB2-BD59-A6C34878D82A}">
                    <a16:rowId xmlns:a16="http://schemas.microsoft.com/office/drawing/2014/main" val="15987180"/>
                  </a:ext>
                </a:extLst>
              </a:tr>
              <a:tr h="0">
                <a:tc>
                  <a:txBody>
                    <a:bodyPr/>
                    <a:lstStyle/>
                    <a:p>
                      <a:pPr algn="just"/>
                      <a:r>
                        <a:rPr lang="en-US" sz="1200" kern="0" dirty="0">
                          <a:solidFill>
                            <a:schemeClr val="tx2">
                              <a:lumMod val="10000"/>
                            </a:schemeClr>
                          </a:solidFill>
                          <a:effectLst/>
                        </a:rPr>
                        <a:t>Tu Yoyo</a:t>
                      </a:r>
                      <a:endParaRPr lang="zh-CN" sz="1050" kern="100" dirty="0">
                        <a:solidFill>
                          <a:schemeClr val="tx2">
                            <a:lumMod val="10000"/>
                          </a:schemeClr>
                        </a:solidFill>
                        <a:effectLst/>
                      </a:endParaRPr>
                    </a:p>
                    <a:p>
                      <a:pPr marL="342900" lvl="0" indent="-342900" algn="just">
                        <a:buFont typeface="+mj-lt"/>
                        <a:buAutoNum type="arabicPeriod"/>
                      </a:pPr>
                      <a:r>
                        <a:rPr lang="en-US" sz="1200" b="0" kern="0" dirty="0">
                          <a:solidFill>
                            <a:schemeClr val="tx2">
                              <a:lumMod val="10000"/>
                            </a:schemeClr>
                          </a:solidFill>
                          <a:effectLst/>
                        </a:rPr>
                        <a:t>the first Chinese to win the 2015 Nobel Prize in medicine</a:t>
                      </a:r>
                      <a:endParaRPr lang="zh-CN" sz="1050" b="0" kern="100" dirty="0">
                        <a:solidFill>
                          <a:schemeClr val="tx2">
                            <a:lumMod val="10000"/>
                          </a:schemeClr>
                        </a:solidFill>
                        <a:effectLst/>
                      </a:endParaRPr>
                    </a:p>
                    <a:p>
                      <a:pPr marL="342900" lvl="0" indent="-342900" algn="just">
                        <a:buFont typeface="+mj-lt"/>
                        <a:buAutoNum type="arabicPeriod"/>
                      </a:pPr>
                      <a:r>
                        <a:rPr lang="en-US" sz="1200" b="0" kern="0" dirty="0">
                          <a:solidFill>
                            <a:schemeClr val="tx2">
                              <a:lumMod val="10000"/>
                            </a:schemeClr>
                          </a:solidFill>
                          <a:effectLst/>
                        </a:rPr>
                        <a:t>devote her life to researching and medicine, hoping to help more people with their diseases </a:t>
                      </a:r>
                      <a:endParaRPr lang="zh-CN" sz="1050" b="0" kern="100" dirty="0">
                        <a:solidFill>
                          <a:schemeClr val="tx2">
                            <a:lumMod val="10000"/>
                          </a:schemeClr>
                        </a:solidFill>
                        <a:effectLst/>
                      </a:endParaRPr>
                    </a:p>
                    <a:p>
                      <a:pPr marL="342900" lvl="0" indent="-342900" algn="just">
                        <a:buFont typeface="+mj-lt"/>
                        <a:buAutoNum type="arabicPeriod"/>
                      </a:pPr>
                      <a:r>
                        <a:rPr lang="en-US" sz="1200" b="0" kern="0" dirty="0">
                          <a:solidFill>
                            <a:schemeClr val="tx2">
                              <a:lumMod val="10000"/>
                            </a:schemeClr>
                          </a:solidFill>
                          <a:effectLst/>
                        </a:rPr>
                        <a:t>Failed 190 times before she succeeded, never give up</a:t>
                      </a:r>
                      <a:endParaRPr lang="zh-CN" sz="1050" b="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oFill/>
                  </a:tcPr>
                </a:tc>
                <a:tc>
                  <a:txBody>
                    <a:bodyPr/>
                    <a:lstStyle/>
                    <a:p>
                      <a:pPr algn="l"/>
                      <a:r>
                        <a:rPr lang="en-US" sz="1200" kern="0" dirty="0">
                          <a:solidFill>
                            <a:schemeClr val="tx2">
                              <a:lumMod val="10000"/>
                            </a:schemeClr>
                          </a:solidFill>
                          <a:effectLst/>
                        </a:rPr>
                        <a:t>Parents; teachers; friends; classmates; family members</a:t>
                      </a:r>
                      <a:endParaRPr lang="zh-CN" sz="1050" kern="100" dirty="0">
                        <a:solidFill>
                          <a:schemeClr val="tx2">
                            <a:lumMod val="10000"/>
                          </a:schemeClr>
                        </a:solidFill>
                        <a:effectLst/>
                        <a:latin typeface="Times New Roman" panose="02020603050405020304" pitchFamily="18" charset="0"/>
                        <a:ea typeface="等线" panose="02010600030101010101" pitchFamily="2" charset="-122"/>
                        <a:cs typeface="Times New Roman" panose="02020603050405020304" pitchFamily="18" charset="0"/>
                      </a:endParaRPr>
                    </a:p>
                  </a:txBody>
                  <a:tcPr marL="68580" marR="68580" marT="0" marB="0">
                    <a:noFill/>
                  </a:tcPr>
                </a:tc>
                <a:extLst>
                  <a:ext uri="{0D108BD9-81ED-4DB2-BD59-A6C34878D82A}">
                    <a16:rowId xmlns:a16="http://schemas.microsoft.com/office/drawing/2014/main" val="522899855"/>
                  </a:ext>
                </a:extLst>
              </a:tr>
            </a:tbl>
          </a:graphicData>
        </a:graphic>
      </p:graphicFrame>
    </p:spTree>
    <p:extLst>
      <p:ext uri="{BB962C8B-B14F-4D97-AF65-F5344CB8AC3E}">
        <p14:creationId xmlns:p14="http://schemas.microsoft.com/office/powerpoint/2010/main" val="243771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inVertic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1000"/>
                                        <p:tgtEl>
                                          <p:spTgt spid="21"/>
                                        </p:tgtEl>
                                      </p:cBhvr>
                                    </p:animEffect>
                                    <p:anim calcmode="lin" valueType="num">
                                      <p:cBhvr>
                                        <p:cTn id="90" dur="1000" fill="hold"/>
                                        <p:tgtEl>
                                          <p:spTgt spid="21"/>
                                        </p:tgtEl>
                                        <p:attrNameLst>
                                          <p:attrName>ppt_x</p:attrName>
                                        </p:attrNameLst>
                                      </p:cBhvr>
                                      <p:tavLst>
                                        <p:tav tm="0">
                                          <p:val>
                                            <p:strVal val="#ppt_x"/>
                                          </p:val>
                                        </p:tav>
                                        <p:tav tm="100000">
                                          <p:val>
                                            <p:strVal val="#ppt_x"/>
                                          </p:val>
                                        </p:tav>
                                      </p:tavLst>
                                    </p:anim>
                                    <p:anim calcmode="lin" valueType="num">
                                      <p:cBhvr>
                                        <p:cTn id="9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additive="base">
                                        <p:cTn id="96" dur="500" fill="hold"/>
                                        <p:tgtEl>
                                          <p:spTgt spid="22"/>
                                        </p:tgtEl>
                                        <p:attrNameLst>
                                          <p:attrName>ppt_x</p:attrName>
                                        </p:attrNameLst>
                                      </p:cBhvr>
                                      <p:tavLst>
                                        <p:tav tm="0">
                                          <p:val>
                                            <p:strVal val="#ppt_x"/>
                                          </p:val>
                                        </p:tav>
                                        <p:tav tm="100000">
                                          <p:val>
                                            <p:strVal val="#ppt_x"/>
                                          </p:val>
                                        </p:tav>
                                      </p:tavLst>
                                    </p:anim>
                                    <p:anim calcmode="lin" valueType="num">
                                      <p:cBhvr additive="base">
                                        <p:cTn id="9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nodeType="clickEffect">
                                  <p:stCondLst>
                                    <p:cond delay="0"/>
                                  </p:stCondLst>
                                  <p:childTnLst>
                                    <p:set>
                                      <p:cBhvr>
                                        <p:cTn id="101" dur="1" fill="hold">
                                          <p:stCondLst>
                                            <p:cond delay="0"/>
                                          </p:stCondLst>
                                        </p:cTn>
                                        <p:tgtEl>
                                          <p:spTgt spid="2"/>
                                        </p:tgtEl>
                                        <p:attrNameLst>
                                          <p:attrName>style.visibility</p:attrName>
                                        </p:attrNameLst>
                                      </p:cBhvr>
                                      <p:to>
                                        <p:strVal val="visible"/>
                                      </p:to>
                                    </p:set>
                                    <p:anim calcmode="lin" valueType="num">
                                      <p:cBhvr additive="base">
                                        <p:cTn id="102" dur="500" fill="hold"/>
                                        <p:tgtEl>
                                          <p:spTgt spid="2"/>
                                        </p:tgtEl>
                                        <p:attrNameLst>
                                          <p:attrName>ppt_x</p:attrName>
                                        </p:attrNameLst>
                                      </p:cBhvr>
                                      <p:tavLst>
                                        <p:tav tm="0">
                                          <p:val>
                                            <p:strVal val="#ppt_x"/>
                                          </p:val>
                                        </p:tav>
                                        <p:tav tm="100000">
                                          <p:val>
                                            <p:strVal val="#ppt_x"/>
                                          </p:val>
                                        </p:tav>
                                      </p:tavLst>
                                    </p:anim>
                                    <p:anim calcmode="lin" valueType="num">
                                      <p:cBhvr additive="base">
                                        <p:cTn id="10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7" grpId="0" animBg="1"/>
      <p:bldP spid="9"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D96046DF-4A4F-1B7B-1952-9CFD56DEC6D9}"/>
              </a:ext>
            </a:extLst>
          </p:cNvPr>
          <p:cNvCxnSpPr/>
          <p:nvPr/>
        </p:nvCxnSpPr>
        <p:spPr>
          <a:xfrm>
            <a:off x="0" y="5153025"/>
            <a:ext cx="3943350"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9C9B9E8E-A277-752C-B03F-C6433E5C734C}"/>
              </a:ext>
            </a:extLst>
          </p:cNvPr>
          <p:cNvCxnSpPr/>
          <p:nvPr/>
        </p:nvCxnSpPr>
        <p:spPr>
          <a:xfrm>
            <a:off x="8248650" y="2438400"/>
            <a:ext cx="3943350"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EAE41B6-F51B-3FD4-4917-B1A6163B88C6}"/>
              </a:ext>
            </a:extLst>
          </p:cNvPr>
          <p:cNvCxnSpPr>
            <a:cxnSpLocks/>
          </p:cNvCxnSpPr>
          <p:nvPr/>
        </p:nvCxnSpPr>
        <p:spPr>
          <a:xfrm>
            <a:off x="3943350" y="3743325"/>
            <a:ext cx="4305300"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A97DC0A-20FE-2A4B-ECB4-528A477F43FA}"/>
              </a:ext>
            </a:extLst>
          </p:cNvPr>
          <p:cNvCxnSpPr>
            <a:cxnSpLocks/>
          </p:cNvCxnSpPr>
          <p:nvPr/>
        </p:nvCxnSpPr>
        <p:spPr>
          <a:xfrm>
            <a:off x="8248650" y="2438400"/>
            <a:ext cx="0" cy="1304925"/>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A392F84-BF3B-E662-307C-4A27693F9CF6}"/>
              </a:ext>
            </a:extLst>
          </p:cNvPr>
          <p:cNvCxnSpPr>
            <a:cxnSpLocks/>
          </p:cNvCxnSpPr>
          <p:nvPr/>
        </p:nvCxnSpPr>
        <p:spPr>
          <a:xfrm>
            <a:off x="3943350" y="3743325"/>
            <a:ext cx="0" cy="140970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3735C8A4-B023-721A-01AE-49A36BEE5D13}"/>
              </a:ext>
            </a:extLst>
          </p:cNvPr>
          <p:cNvSpPr/>
          <p:nvPr/>
        </p:nvSpPr>
        <p:spPr>
          <a:xfrm>
            <a:off x="228600" y="5429250"/>
            <a:ext cx="3571875" cy="50480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lumMod val="10000"/>
                  </a:schemeClr>
                </a:solidFill>
              </a:rPr>
              <a:t>Learn about role models</a:t>
            </a:r>
            <a:endParaRPr lang="zh-CN" altLang="en-US" sz="2400" dirty="0">
              <a:solidFill>
                <a:schemeClr val="tx2">
                  <a:lumMod val="10000"/>
                </a:schemeClr>
              </a:solidFill>
            </a:endParaRPr>
          </a:p>
        </p:txBody>
      </p:sp>
      <p:sp>
        <p:nvSpPr>
          <p:cNvPr id="20" name="矩形 19">
            <a:extLst>
              <a:ext uri="{FF2B5EF4-FFF2-40B4-BE49-F238E27FC236}">
                <a16:creationId xmlns:a16="http://schemas.microsoft.com/office/drawing/2014/main" id="{1270EE2B-53AC-035E-3FC0-3D61237F19A6}"/>
              </a:ext>
            </a:extLst>
          </p:cNvPr>
          <p:cNvSpPr/>
          <p:nvPr/>
        </p:nvSpPr>
        <p:spPr>
          <a:xfrm>
            <a:off x="4438650" y="3886207"/>
            <a:ext cx="3571875" cy="50480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lumMod val="10000"/>
                  </a:schemeClr>
                </a:solidFill>
              </a:rPr>
              <a:t>Learn from role models</a:t>
            </a:r>
            <a:endParaRPr lang="zh-CN" altLang="en-US" sz="2400" dirty="0">
              <a:solidFill>
                <a:schemeClr val="tx2">
                  <a:lumMod val="10000"/>
                </a:schemeClr>
              </a:solidFill>
            </a:endParaRPr>
          </a:p>
        </p:txBody>
      </p:sp>
      <p:sp>
        <p:nvSpPr>
          <p:cNvPr id="21" name="矩形 20">
            <a:extLst>
              <a:ext uri="{FF2B5EF4-FFF2-40B4-BE49-F238E27FC236}">
                <a16:creationId xmlns:a16="http://schemas.microsoft.com/office/drawing/2014/main" id="{C33C53AB-5FAB-3430-4593-7D76B2BA762D}"/>
              </a:ext>
            </a:extLst>
          </p:cNvPr>
          <p:cNvSpPr/>
          <p:nvPr/>
        </p:nvSpPr>
        <p:spPr>
          <a:xfrm>
            <a:off x="8434388" y="2557478"/>
            <a:ext cx="3571875" cy="50480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lumMod val="10000"/>
                  </a:schemeClr>
                </a:solidFill>
              </a:rPr>
              <a:t>Learn to be role models</a:t>
            </a:r>
            <a:endParaRPr lang="zh-CN" altLang="en-US" sz="2400" dirty="0">
              <a:solidFill>
                <a:schemeClr val="tx2">
                  <a:lumMod val="10000"/>
                </a:schemeClr>
              </a:solidFill>
            </a:endParaRPr>
          </a:p>
        </p:txBody>
      </p:sp>
      <p:sp>
        <p:nvSpPr>
          <p:cNvPr id="23" name="箭头: 右 22">
            <a:extLst>
              <a:ext uri="{FF2B5EF4-FFF2-40B4-BE49-F238E27FC236}">
                <a16:creationId xmlns:a16="http://schemas.microsoft.com/office/drawing/2014/main" id="{2D5916BE-3026-B10F-E7CA-3886241B710B}"/>
              </a:ext>
            </a:extLst>
          </p:cNvPr>
          <p:cNvSpPr/>
          <p:nvPr/>
        </p:nvSpPr>
        <p:spPr>
          <a:xfrm rot="20718978">
            <a:off x="167472" y="2591692"/>
            <a:ext cx="10988562" cy="471476"/>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sz="2800" dirty="0"/>
          </a:p>
        </p:txBody>
      </p:sp>
      <p:sp>
        <p:nvSpPr>
          <p:cNvPr id="24" name="矩形 23">
            <a:extLst>
              <a:ext uri="{FF2B5EF4-FFF2-40B4-BE49-F238E27FC236}">
                <a16:creationId xmlns:a16="http://schemas.microsoft.com/office/drawing/2014/main" id="{20A2312F-4838-53AF-E034-AA38D235340B}"/>
              </a:ext>
            </a:extLst>
          </p:cNvPr>
          <p:cNvSpPr/>
          <p:nvPr/>
        </p:nvSpPr>
        <p:spPr>
          <a:xfrm rot="20736287">
            <a:off x="-215748" y="909382"/>
            <a:ext cx="11918647" cy="1446550"/>
          </a:xfrm>
          <a:prstGeom prst="rect">
            <a:avLst/>
          </a:prstGeom>
          <a:noFill/>
        </p:spPr>
        <p:txBody>
          <a:bodyPr wrap="none" lIns="91440" tIns="45720" rIns="91440" bIns="45720">
            <a:spAutoFit/>
          </a:bodyPr>
          <a:lstStyle/>
          <a:p>
            <a:pPr algn="ctr"/>
            <a:r>
              <a:rPr lang="en-US" altLang="zh-CN"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Learning from role models is </a:t>
            </a:r>
          </a:p>
          <a:p>
            <a:pPr algn="ctr"/>
            <a:r>
              <a:rPr lang="en-US" altLang="zh-CN"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learning to be a better version of ourselves!</a:t>
            </a:r>
            <a:endParaRPr lang="zh-CN" altLang="en-US"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51855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179B3201-CB48-241A-A50B-99AC3C9B5A76}"/>
              </a:ext>
            </a:extLst>
          </p:cNvPr>
          <p:cNvSpPr/>
          <p:nvPr>
            <p:custDataLst>
              <p:tags r:id="rId1"/>
            </p:custDataLst>
          </p:nvPr>
        </p:nvSpPr>
        <p:spPr>
          <a:xfrm>
            <a:off x="3447732" y="4757419"/>
            <a:ext cx="4556760" cy="70929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dirty="0">
                <a:solidFill>
                  <a:srgbClr val="FF0000"/>
                </a:solidFill>
                <a:latin typeface="Comic Sans MS" panose="030F0702030302020204" charset="0"/>
                <a:ea typeface="Comic Sans MS" panose="030F0702030302020204" charset="0"/>
                <a:cs typeface="Comic Sans MS" panose="030F0702030302020204" charset="0"/>
              </a:rPr>
              <a:t>Great people</a:t>
            </a:r>
          </a:p>
        </p:txBody>
      </p:sp>
      <p:sp>
        <p:nvSpPr>
          <p:cNvPr id="4" name="文本框 3"/>
          <p:cNvSpPr txBox="1"/>
          <p:nvPr/>
        </p:nvSpPr>
        <p:spPr>
          <a:xfrm>
            <a:off x="0" y="11748"/>
            <a:ext cx="1615736"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Lead-in</a:t>
            </a:r>
          </a:p>
        </p:txBody>
      </p:sp>
      <p:sp>
        <p:nvSpPr>
          <p:cNvPr id="8" name="文本框 7"/>
          <p:cNvSpPr txBox="1"/>
          <p:nvPr>
            <p:custDataLst>
              <p:tags r:id="rId2"/>
            </p:custDataLst>
          </p:nvPr>
        </p:nvSpPr>
        <p:spPr>
          <a:xfrm>
            <a:off x="1194752" y="746125"/>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 famous people have you learned  this term？</a:t>
            </a:r>
          </a:p>
        </p:txBody>
      </p:sp>
      <p:pic>
        <p:nvPicPr>
          <p:cNvPr id="70" name="Picture 5"/>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1142365" y="1640840"/>
            <a:ext cx="2177415" cy="25419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 name="Picture 7"/>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bwMode="auto">
          <a:xfrm>
            <a:off x="4711077" y="1665287"/>
            <a:ext cx="2098675" cy="252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8201049" y="1640840"/>
            <a:ext cx="2008505" cy="2515870"/>
          </a:xfrm>
          <a:prstGeom prst="rect">
            <a:avLst/>
          </a:prstGeom>
        </p:spPr>
      </p:pic>
      <p:sp>
        <p:nvSpPr>
          <p:cNvPr id="2" name="右大括号 1"/>
          <p:cNvSpPr/>
          <p:nvPr/>
        </p:nvSpPr>
        <p:spPr>
          <a:xfrm rot="5400000">
            <a:off x="5447030" y="927100"/>
            <a:ext cx="410210" cy="7065645"/>
          </a:xfrm>
          <a:prstGeom prst="rightBrace">
            <a:avLst>
              <a:gd name="adj1" fmla="val 8333"/>
              <a:gd name="adj2" fmla="val 49734"/>
            </a:avLst>
          </a:prstGeom>
          <a:ln w="19050"/>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8" name="椭圆 17"/>
          <p:cNvSpPr/>
          <p:nvPr>
            <p:custDataLst>
              <p:tags r:id="rId6"/>
            </p:custDataLst>
          </p:nvPr>
        </p:nvSpPr>
        <p:spPr>
          <a:xfrm>
            <a:off x="3447732" y="4757420"/>
            <a:ext cx="4556760" cy="70929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dirty="0">
                <a:solidFill>
                  <a:srgbClr val="FF0000"/>
                </a:solidFill>
                <a:latin typeface="Comic Sans MS" panose="030F0702030302020204" charset="0"/>
                <a:ea typeface="Comic Sans MS" panose="030F0702030302020204" charset="0"/>
                <a:cs typeface="Comic Sans MS" panose="030F0702030302020204" charset="0"/>
              </a:rPr>
              <a:t>Role models</a:t>
            </a:r>
          </a:p>
        </p:txBody>
      </p:sp>
      <p:sp>
        <p:nvSpPr>
          <p:cNvPr id="9" name="文本框 8"/>
          <p:cNvSpPr txBox="1"/>
          <p:nvPr>
            <p:custDataLst>
              <p:tags r:id="rId7"/>
            </p:custDataLst>
          </p:nvPr>
        </p:nvSpPr>
        <p:spPr>
          <a:xfrm>
            <a:off x="412750" y="5646886"/>
            <a:ext cx="11286373" cy="954107"/>
          </a:xfrm>
          <a:prstGeom prst="rect">
            <a:avLst/>
          </a:prstGeom>
          <a:noFill/>
          <a:ln>
            <a:solidFill>
              <a:srgbClr val="00B050"/>
            </a:solidFill>
            <a:prstDash val="lgDash"/>
          </a:ln>
        </p:spPr>
        <p:txBody>
          <a:bodyPr wrap="square" rtlCol="0">
            <a:spAutoFit/>
          </a:bodyPr>
          <a:lstStyle/>
          <a:p>
            <a:r>
              <a:rPr lang="en-US" altLang="zh-CN" sz="2800" b="1" dirty="0">
                <a:solidFill>
                  <a:srgbClr val="002060"/>
                </a:solidFill>
                <a:latin typeface="Times New Roman" panose="02020603050405020304" pitchFamily="18" charset="0"/>
                <a:cs typeface="Times New Roman" panose="02020603050405020304" pitchFamily="18" charset="0"/>
              </a:rPr>
              <a:t>Role models are people who have many</a:t>
            </a:r>
            <a:r>
              <a:rPr lang="en-US" altLang="zh-CN" sz="2800" b="1" dirty="0">
                <a:solidFill>
                  <a:schemeClr val="accent5">
                    <a:lumMod val="75000"/>
                  </a:schemeClr>
                </a:solidFill>
                <a:latin typeface="Times New Roman" panose="02020603050405020304" pitchFamily="18" charset="0"/>
                <a:cs typeface="Times New Roman" panose="02020603050405020304" pitchFamily="18" charset="0"/>
              </a:rPr>
              <a:t> </a:t>
            </a:r>
            <a:r>
              <a:rPr lang="en-US" altLang="zh-CN" sz="2800" b="1" dirty="0">
                <a:solidFill>
                  <a:srgbClr val="C00000"/>
                </a:solidFill>
                <a:latin typeface="Times New Roman" panose="02020603050405020304" pitchFamily="18" charset="0"/>
                <a:cs typeface="Times New Roman" panose="02020603050405020304" pitchFamily="18" charset="0"/>
              </a:rPr>
              <a:t>good qualities </a:t>
            </a:r>
            <a:r>
              <a:rPr lang="en-US" altLang="zh-CN" sz="2800" b="1" dirty="0">
                <a:solidFill>
                  <a:srgbClr val="002060"/>
                </a:solidFill>
                <a:latin typeface="Times New Roman" panose="02020603050405020304" pitchFamily="18" charset="0"/>
                <a:cs typeface="Times New Roman" panose="02020603050405020304" pitchFamily="18" charset="0"/>
              </a:rPr>
              <a:t>and </a:t>
            </a:r>
            <a:r>
              <a:rPr lang="en-US" altLang="zh-CN" sz="2800" b="1" dirty="0">
                <a:solidFill>
                  <a:srgbClr val="C00000"/>
                </a:solidFill>
                <a:latin typeface="Times New Roman" panose="02020603050405020304" pitchFamily="18" charset="0"/>
                <a:cs typeface="Times New Roman" panose="02020603050405020304" pitchFamily="18" charset="0"/>
              </a:rPr>
              <a:t>values(</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价值观</a:t>
            </a:r>
            <a:r>
              <a:rPr lang="en-US" altLang="zh-CN" sz="2800" b="1" dirty="0">
                <a:solidFill>
                  <a:srgbClr val="C00000"/>
                </a:solidFill>
                <a:latin typeface="Times New Roman" panose="02020603050405020304" pitchFamily="18" charset="0"/>
                <a:cs typeface="Times New Roman" panose="02020603050405020304" pitchFamily="18" charset="0"/>
              </a:rPr>
              <a:t>)</a:t>
            </a:r>
            <a:r>
              <a:rPr lang="en-US" altLang="zh-CN" sz="2800" b="1" dirty="0">
                <a:solidFill>
                  <a:schemeClr val="accent5">
                    <a:lumMod val="75000"/>
                  </a:schemeClr>
                </a:solidFill>
                <a:latin typeface="Times New Roman" panose="02020603050405020304" pitchFamily="18" charset="0"/>
                <a:cs typeface="Times New Roman" panose="02020603050405020304" pitchFamily="18" charset="0"/>
              </a:rPr>
              <a:t> </a:t>
            </a:r>
            <a:r>
              <a:rPr lang="en-US" altLang="zh-CN" sz="2800" b="1" dirty="0">
                <a:solidFill>
                  <a:srgbClr val="002060"/>
                </a:solidFill>
                <a:latin typeface="Times New Roman" panose="02020603050405020304" pitchFamily="18" charset="0"/>
                <a:cs typeface="Times New Roman" panose="02020603050405020304" pitchFamily="18" charset="0"/>
              </a:rPr>
              <a:t>that can </a:t>
            </a:r>
            <a:r>
              <a:rPr lang="en-US" altLang="zh-CN" sz="2800" b="1" dirty="0">
                <a:solidFill>
                  <a:srgbClr val="C00000"/>
                </a:solidFill>
                <a:latin typeface="Times New Roman" panose="02020603050405020304" pitchFamily="18" charset="0"/>
                <a:cs typeface="Times New Roman" panose="02020603050405020304" pitchFamily="18" charset="0"/>
              </a:rPr>
              <a:t>set good examples for others</a:t>
            </a:r>
            <a:r>
              <a:rPr lang="en-US" altLang="zh-CN" sz="2800" b="1" dirty="0">
                <a:solidFill>
                  <a:srgbClr val="002060"/>
                </a:solidFill>
                <a:latin typeface="Times New Roman" panose="02020603050405020304" pitchFamily="18" charset="0"/>
                <a:cs typeface="Times New Roman" panose="02020603050405020304" pitchFamily="18" charset="0"/>
              </a:rPr>
              <a:t> and </a:t>
            </a:r>
            <a:r>
              <a:rPr lang="en-US" altLang="zh-CN" sz="2800" b="1" dirty="0">
                <a:solidFill>
                  <a:srgbClr val="C00000"/>
                </a:solidFill>
                <a:latin typeface="Times New Roman" panose="02020603050405020304" pitchFamily="18" charset="0"/>
                <a:cs typeface="Times New Roman" panose="02020603050405020304" pitchFamily="18" charset="0"/>
              </a:rPr>
              <a:t>inspire(</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激励、启发</a:t>
            </a:r>
            <a:r>
              <a:rPr lang="en-US" altLang="zh-CN" sz="2800" b="1" dirty="0">
                <a:solidFill>
                  <a:srgbClr val="C00000"/>
                </a:solidFill>
                <a:latin typeface="Times New Roman" panose="02020603050405020304" pitchFamily="18" charset="0"/>
                <a:cs typeface="Times New Roman" panose="02020603050405020304" pitchFamily="18" charset="0"/>
              </a:rPr>
              <a:t>) others </a:t>
            </a:r>
            <a:r>
              <a:rPr lang="en-US" altLang="zh-CN" sz="2800" b="1" dirty="0">
                <a:solidFill>
                  <a:srgbClr val="002060"/>
                </a:solidFill>
                <a:latin typeface="Times New Roman" panose="02020603050405020304" pitchFamily="18" charset="0"/>
                <a:cs typeface="Times New Roman" panose="02020603050405020304" pitchFamily="18" charset="0"/>
              </a:rPr>
              <a:t>.</a:t>
            </a:r>
          </a:p>
        </p:txBody>
      </p:sp>
      <p:sp>
        <p:nvSpPr>
          <p:cNvPr id="10" name="标注: 弯曲线形 9">
            <a:extLst>
              <a:ext uri="{FF2B5EF4-FFF2-40B4-BE49-F238E27FC236}">
                <a16:creationId xmlns:a16="http://schemas.microsoft.com/office/drawing/2014/main" id="{C3D746D3-2B8E-D70A-0C3A-D538B03BB3EF}"/>
              </a:ext>
            </a:extLst>
          </p:cNvPr>
          <p:cNvSpPr/>
          <p:nvPr/>
        </p:nvSpPr>
        <p:spPr>
          <a:xfrm>
            <a:off x="7477958" y="4356044"/>
            <a:ext cx="4556760" cy="846912"/>
          </a:xfrm>
          <a:prstGeom prst="borderCallout2">
            <a:avLst>
              <a:gd name="adj1" fmla="val 96412"/>
              <a:gd name="adj2" fmla="val -2286"/>
              <a:gd name="adj3" fmla="val 96412"/>
              <a:gd name="adj4" fmla="val -14109"/>
              <a:gd name="adj5" fmla="val 207330"/>
              <a:gd name="adj6" fmla="val -22065"/>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000" dirty="0">
                <a:solidFill>
                  <a:srgbClr val="C00000"/>
                </a:solidFill>
                <a:highlight>
                  <a:srgbClr val="FFFF00"/>
                </a:highlight>
              </a:rPr>
              <a:t>Inspire</a:t>
            </a:r>
            <a:r>
              <a:rPr lang="en-US" altLang="zh-CN" sz="2000" dirty="0">
                <a:solidFill>
                  <a:schemeClr val="tx2">
                    <a:lumMod val="10000"/>
                  </a:schemeClr>
                </a:solidFill>
              </a:rPr>
              <a:t>: v. to encourage sb to be better</a:t>
            </a:r>
          </a:p>
          <a:p>
            <a:r>
              <a:rPr lang="en-US" altLang="zh-CN" sz="2000" dirty="0">
                <a:solidFill>
                  <a:srgbClr val="C00000"/>
                </a:solidFill>
                <a:highlight>
                  <a:srgbClr val="FFFF00"/>
                </a:highlight>
              </a:rPr>
              <a:t>Inspire sb to do </a:t>
            </a:r>
          </a:p>
          <a:p>
            <a:r>
              <a:rPr lang="en-US" altLang="zh-CN" sz="2000" dirty="0">
                <a:solidFill>
                  <a:srgbClr val="C00000"/>
                </a:solidFill>
                <a:highlight>
                  <a:srgbClr val="FFFF00"/>
                </a:highlight>
              </a:rPr>
              <a:t>Inspiration  n.</a:t>
            </a:r>
            <a:endParaRPr lang="zh-CN" altLang="en-US" sz="2000" dirty="0">
              <a:solidFill>
                <a:srgbClr val="C00000"/>
              </a:solidFill>
              <a:highlight>
                <a:srgbClr val="FF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randombar(horizontal)">
                                      <p:cBhvr>
                                        <p:cTn id="13" dur="500"/>
                                        <p:tgtEl>
                                          <p:spTgt spid="7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2"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8" grpId="1"/>
      <p:bldP spid="2" grpId="0" animBg="1"/>
      <p:bldP spid="18" grpId="0" animBg="1"/>
      <p:bldP spid="9" grpId="1" animBg="1"/>
      <p:bldP spid="9" grpId="2"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750306" y="-2662667"/>
            <a:ext cx="14896252" cy="12424307"/>
            <a:chOff x="-1750306" y="-2662667"/>
            <a:chExt cx="14896252" cy="12424307"/>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999" y="-2662667"/>
              <a:ext cx="5718060" cy="5568707"/>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H="1" flipV="1">
              <a:off x="-741416" y="3088037"/>
              <a:ext cx="4471425" cy="6489205"/>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154594" flipH="1">
              <a:off x="6831163" y="-2857080"/>
              <a:ext cx="5274474" cy="6858000"/>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609918">
              <a:off x="7508292" y="2903640"/>
              <a:ext cx="5637654" cy="6858000"/>
            </a:xfrm>
            <a:prstGeom prst="rect">
              <a:avLst/>
            </a:prstGeom>
          </p:spPr>
        </p:pic>
      </p:grpSp>
      <p:pic>
        <p:nvPicPr>
          <p:cNvPr id="33" name="51miz-S233057-BC6DBC8F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859915" y="624205"/>
            <a:ext cx="487363" cy="487363"/>
          </a:xfrm>
          <a:prstGeom prst="rect">
            <a:avLst/>
          </a:prstGeom>
        </p:spPr>
      </p:pic>
      <p:sp>
        <p:nvSpPr>
          <p:cNvPr id="4" name="矩形 3"/>
          <p:cNvSpPr/>
          <p:nvPr/>
        </p:nvSpPr>
        <p:spPr>
          <a:xfrm>
            <a:off x="4337906" y="1111885"/>
            <a:ext cx="3516630" cy="922020"/>
          </a:xfrm>
          <a:prstGeom prst="rect">
            <a:avLst/>
          </a:prstGeom>
          <a:noFill/>
        </p:spPr>
        <p:txBody>
          <a:bodyPr wrap="none" lIns="91440" tIns="45720" rIns="91440" bIns="45720">
            <a:spAutoFit/>
          </a:bodyPr>
          <a:lstStyle/>
          <a:p>
            <a:pPr algn="ctr"/>
            <a:r>
              <a:rPr lang="en-US" sz="5400" b="1" cap="none" spc="0" dirty="0">
                <a:ln w="12700" cmpd="sng">
                  <a:solidFill>
                    <a:schemeClr val="accent4"/>
                  </a:solidFill>
                  <a:prstDash val="solid"/>
                </a:ln>
                <a:solidFill>
                  <a:schemeClr val="accent2">
                    <a:lumMod val="75000"/>
                  </a:schemeClr>
                </a:solidFill>
                <a:effectLst/>
                <a:latin typeface="Comic Sans MS" panose="030F0702030302020204" charset="0"/>
                <a:ea typeface="Comic Sans MS" panose="030F0702030302020204" charset="0"/>
                <a:cs typeface="Comic Sans MS" panose="030F0702030302020204" charset="0"/>
              </a:rPr>
              <a:t>Homework</a:t>
            </a:r>
          </a:p>
        </p:txBody>
      </p:sp>
      <p:sp>
        <p:nvSpPr>
          <p:cNvPr id="2" name="文本框 1">
            <a:extLst>
              <a:ext uri="{FF2B5EF4-FFF2-40B4-BE49-F238E27FC236}">
                <a16:creationId xmlns:a16="http://schemas.microsoft.com/office/drawing/2014/main" id="{C4A289CF-B475-FD9C-C24A-8393531B3CA0}"/>
              </a:ext>
            </a:extLst>
          </p:cNvPr>
          <p:cNvSpPr txBox="1"/>
          <p:nvPr/>
        </p:nvSpPr>
        <p:spPr>
          <a:xfrm>
            <a:off x="1781654" y="2042161"/>
            <a:ext cx="8441338" cy="2062103"/>
          </a:xfrm>
          <a:prstGeom prst="rect">
            <a:avLst/>
          </a:prstGeom>
          <a:noFill/>
        </p:spPr>
        <p:txBody>
          <a:bodyPr wrap="square" rtlCol="0">
            <a:spAutoFit/>
          </a:bodyPr>
          <a:lstStyle/>
          <a:p>
            <a:r>
              <a:rPr lang="en-US" altLang="zh-CN" sz="2800" dirty="0">
                <a:solidFill>
                  <a:schemeClr val="tx2">
                    <a:lumMod val="10000"/>
                  </a:schemeClr>
                </a:solidFill>
                <a:highlight>
                  <a:srgbClr val="FFFF00"/>
                </a:highlight>
                <a:latin typeface="Times New Roman" panose="02020603050405020304" pitchFamily="18" charset="0"/>
                <a:cs typeface="Times New Roman" panose="02020603050405020304" pitchFamily="18" charset="0"/>
              </a:rPr>
              <a:t>Compulsory</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Search for more information online and write a passage about your role model.</a:t>
            </a:r>
          </a:p>
          <a:p>
            <a:endParaRPr lang="en-US" altLang="zh-CN" sz="2400" dirty="0">
              <a:solidFill>
                <a:schemeClr val="tx2">
                  <a:lumMod val="10000"/>
                </a:schemeClr>
              </a:solidFill>
              <a:latin typeface="Times New Roman" panose="02020603050405020304" pitchFamily="18" charset="0"/>
              <a:cs typeface="Times New Roman" panose="02020603050405020304" pitchFamily="18" charset="0"/>
            </a:endParaRPr>
          </a:p>
          <a:p>
            <a:r>
              <a:rPr lang="en-US" altLang="zh-CN" sz="2800" dirty="0">
                <a:solidFill>
                  <a:schemeClr val="tx2">
                    <a:lumMod val="10000"/>
                  </a:schemeClr>
                </a:solidFill>
                <a:highlight>
                  <a:srgbClr val="FFFF00"/>
                </a:highlight>
                <a:latin typeface="Times New Roman" panose="02020603050405020304" pitchFamily="18" charset="0"/>
                <a:cs typeface="Times New Roman" panose="02020603050405020304" pitchFamily="18" charset="0"/>
              </a:rPr>
              <a:t>Optional</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 Read the passage about Tu </a:t>
            </a:r>
            <a:r>
              <a:rPr lang="en-US" altLang="zh-CN" sz="2400" dirty="0" err="1">
                <a:solidFill>
                  <a:schemeClr val="tx2">
                    <a:lumMod val="10000"/>
                  </a:schemeClr>
                </a:solidFill>
                <a:latin typeface="Times New Roman" panose="02020603050405020304" pitchFamily="18" charset="0"/>
                <a:cs typeface="Times New Roman" panose="02020603050405020304" pitchFamily="18" charset="0"/>
              </a:rPr>
              <a:t>Youyou</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 on the handout, and draw a mind map to summarize her story.</a:t>
            </a:r>
            <a:endParaRPr lang="zh-CN" altLang="en-US" sz="2400" dirty="0">
              <a:solidFill>
                <a:schemeClr val="tx2">
                  <a:lumMod val="10000"/>
                </a:schemeClr>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750306" y="-2662667"/>
            <a:ext cx="14896252" cy="12424307"/>
            <a:chOff x="-1750306" y="-2662667"/>
            <a:chExt cx="14896252" cy="12424307"/>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999" y="-2662667"/>
              <a:ext cx="5718060" cy="5568707"/>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H="1" flipV="1">
              <a:off x="-741416" y="3088037"/>
              <a:ext cx="4471425" cy="6489205"/>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154594" flipH="1">
              <a:off x="6831163" y="-2857080"/>
              <a:ext cx="5274474" cy="6858000"/>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609918">
              <a:off x="7508292" y="2903640"/>
              <a:ext cx="5637654" cy="6858000"/>
            </a:xfrm>
            <a:prstGeom prst="rect">
              <a:avLst/>
            </a:prstGeom>
          </p:spPr>
        </p:pic>
      </p:grpSp>
      <p:pic>
        <p:nvPicPr>
          <p:cNvPr id="33" name="51miz-S233057-BC6DBC8F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859915" y="624205"/>
            <a:ext cx="487363" cy="487363"/>
          </a:xfrm>
          <a:prstGeom prst="rect">
            <a:avLst/>
          </a:prstGeom>
        </p:spPr>
      </p:pic>
      <p:sp>
        <p:nvSpPr>
          <p:cNvPr id="33797" name="WordArt 5"/>
          <p:cNvSpPr>
            <a:spLocks noChangeArrowheads="1" noChangeShapeType="1"/>
          </p:cNvSpPr>
          <p:nvPr/>
        </p:nvSpPr>
        <p:spPr bwMode="auto">
          <a:xfrm>
            <a:off x="3503613" y="2205038"/>
            <a:ext cx="5329237" cy="2162175"/>
          </a:xfrm>
          <a:prstGeom prst="rect">
            <a:avLst/>
          </a:prstGeom>
        </p:spPr>
        <p:txBody>
          <a:bodyPr wrap="none" fromWordArt="1">
            <a:prstTxWarp prst="textSlantUp">
              <a:avLst>
                <a:gd name="adj" fmla="val 24620"/>
              </a:avLst>
            </a:prstTxWarp>
          </a:bodyPr>
          <a:lstStyle/>
          <a:p>
            <a:pPr algn="ctr"/>
            <a:r>
              <a:rPr lang="en-US" altLang="zh-CN" sz="3600" b="1" kern="10">
                <a:ln w="9525">
                  <a:solidFill>
                    <a:srgbClr val="9999FF"/>
                  </a:solidFill>
                  <a:round/>
                </a:ln>
                <a:gradFill rotWithShape="1">
                  <a:gsLst>
                    <a:gs pos="0">
                      <a:srgbClr val="6600CC"/>
                    </a:gs>
                    <a:gs pos="100000">
                      <a:srgbClr val="CC00CC"/>
                    </a:gs>
                  </a:gsLst>
                  <a:lin ang="5400000" scaled="1"/>
                </a:gradFill>
                <a:effectLst>
                  <a:outerShdw dist="53882" dir="2700000" algn="ctr" rotWithShape="0">
                    <a:srgbClr val="9999FF">
                      <a:alpha val="75000"/>
                    </a:srgbClr>
                  </a:outerShdw>
                </a:effectLst>
                <a:latin typeface="Comic Sans MS" panose="030F0702030302020204" charset="0"/>
              </a:rPr>
              <a:t>Thank you!</a:t>
            </a:r>
            <a:endParaRPr lang="zh-CN" altLang="en-US" sz="3600" b="1" kern="10">
              <a:ln w="9525">
                <a:solidFill>
                  <a:srgbClr val="9999FF"/>
                </a:solidFill>
                <a:round/>
              </a:ln>
              <a:gradFill rotWithShape="1">
                <a:gsLst>
                  <a:gs pos="0">
                    <a:srgbClr val="6600CC"/>
                  </a:gs>
                  <a:gs pos="100000">
                    <a:srgbClr val="CC00CC"/>
                  </a:gs>
                </a:gsLst>
                <a:lin ang="5400000" scaled="1"/>
              </a:gradFill>
              <a:effectLst>
                <a:outerShdw dist="53882" dir="2700000" algn="ctr" rotWithShape="0">
                  <a:srgbClr val="9999FF">
                    <a:alpha val="75000"/>
                  </a:srgbClr>
                </a:outerShdw>
              </a:effectLst>
              <a:latin typeface="Comic Sans MS" panose="030F070203030202020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about role models </a:t>
            </a:r>
          </a:p>
        </p:txBody>
      </p:sp>
      <p:sp>
        <p:nvSpPr>
          <p:cNvPr id="8" name="文本框 7"/>
          <p:cNvSpPr txBox="1"/>
          <p:nvPr>
            <p:custDataLst>
              <p:tags r:id="rId2"/>
            </p:custDataLst>
          </p:nvPr>
        </p:nvSpPr>
        <p:spPr>
          <a:xfrm>
            <a:off x="4340225" y="104140"/>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 have they experienced?</a:t>
            </a:r>
            <a:r>
              <a:rPr lang="zh-CN" altLang="en-US" sz="3600" b="1" i="1" dirty="0">
                <a:solidFill>
                  <a:srgbClr val="0070C0"/>
                </a:solidFill>
                <a:latin typeface="Times New Roman" panose="02020603050405020304" pitchFamily="18" charset="0"/>
                <a:cs typeface="Times New Roman" panose="02020603050405020304" pitchFamily="18" charset="0"/>
              </a:rPr>
              <a:t>（</a:t>
            </a:r>
            <a:r>
              <a:rPr lang="en-US" altLang="zh-CN" sz="3600" b="1" i="1" dirty="0">
                <a:solidFill>
                  <a:srgbClr val="0070C0"/>
                </a:solidFill>
                <a:latin typeface="Times New Roman" panose="02020603050405020304" pitchFamily="18" charset="0"/>
                <a:cs typeface="Times New Roman" panose="02020603050405020304" pitchFamily="18" charset="0"/>
              </a:rPr>
              <a:t>P66</a:t>
            </a:r>
            <a:r>
              <a:rPr lang="zh-CN" altLang="en-US" sz="3600" b="1" i="1" dirty="0">
                <a:solidFill>
                  <a:srgbClr val="0070C0"/>
                </a:solidFill>
                <a:latin typeface="Times New Roman" panose="02020603050405020304" pitchFamily="18" charset="0"/>
                <a:cs typeface="Times New Roman" panose="02020603050405020304" pitchFamily="18" charset="0"/>
              </a:rPr>
              <a:t>）</a:t>
            </a:r>
            <a:endParaRPr lang="en-US" altLang="zh-CN" sz="3600" b="1" i="1" dirty="0">
              <a:solidFill>
                <a:srgbClr val="0070C0"/>
              </a:solidFill>
              <a:latin typeface="Times New Roman" panose="02020603050405020304" pitchFamily="18" charset="0"/>
              <a:cs typeface="Times New Roman" panose="02020603050405020304" pitchFamily="18" charset="0"/>
            </a:endParaRPr>
          </a:p>
        </p:txBody>
      </p:sp>
      <p:pic>
        <p:nvPicPr>
          <p:cNvPr id="5" name="Picture 7"/>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bwMode="auto">
          <a:xfrm>
            <a:off x="-118110" y="885825"/>
            <a:ext cx="2098675" cy="252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图示 1">
            <a:extLst>
              <a:ext uri="{FF2B5EF4-FFF2-40B4-BE49-F238E27FC236}">
                <a16:creationId xmlns:a16="http://schemas.microsoft.com/office/drawing/2014/main" id="{6F5C5BC3-0522-4685-20FD-94141B28A4CF}"/>
              </a:ext>
            </a:extLst>
          </p:cNvPr>
          <p:cNvGraphicFramePr/>
          <p:nvPr>
            <p:extLst>
              <p:ext uri="{D42A27DB-BD31-4B8C-83A1-F6EECF244321}">
                <p14:modId xmlns:p14="http://schemas.microsoft.com/office/powerpoint/2010/main" val="224472130"/>
              </p:ext>
            </p:extLst>
          </p:nvPr>
        </p:nvGraphicFramePr>
        <p:xfrm>
          <a:off x="1894271" y="885825"/>
          <a:ext cx="10326623" cy="597217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椭圆 2">
            <a:extLst>
              <a:ext uri="{FF2B5EF4-FFF2-40B4-BE49-F238E27FC236}">
                <a16:creationId xmlns:a16="http://schemas.microsoft.com/office/drawing/2014/main" id="{9AB289E7-2FD9-DDC5-8E01-2A045859D693}"/>
              </a:ext>
            </a:extLst>
          </p:cNvPr>
          <p:cNvSpPr/>
          <p:nvPr>
            <p:custDataLst>
              <p:tags r:id="rId4"/>
            </p:custDataLst>
          </p:nvPr>
        </p:nvSpPr>
        <p:spPr>
          <a:xfrm>
            <a:off x="9114962" y="3570849"/>
            <a:ext cx="2212975" cy="55435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talented </a:t>
            </a:r>
          </a:p>
        </p:txBody>
      </p:sp>
      <p:sp>
        <p:nvSpPr>
          <p:cNvPr id="6" name="椭圆 5">
            <a:extLst>
              <a:ext uri="{FF2B5EF4-FFF2-40B4-BE49-F238E27FC236}">
                <a16:creationId xmlns:a16="http://schemas.microsoft.com/office/drawing/2014/main" id="{FC141EFE-CA61-B237-9761-1BD81BF846D9}"/>
              </a:ext>
            </a:extLst>
          </p:cNvPr>
          <p:cNvSpPr/>
          <p:nvPr>
            <p:custDataLst>
              <p:tags r:id="rId5"/>
            </p:custDataLst>
          </p:nvPr>
        </p:nvSpPr>
        <p:spPr>
          <a:xfrm>
            <a:off x="2767142" y="3594734"/>
            <a:ext cx="2212975" cy="55435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creative </a:t>
            </a:r>
          </a:p>
        </p:txBody>
      </p:sp>
      <p:sp>
        <p:nvSpPr>
          <p:cNvPr id="10" name="文本框 9">
            <a:extLst>
              <a:ext uri="{FF2B5EF4-FFF2-40B4-BE49-F238E27FC236}">
                <a16:creationId xmlns:a16="http://schemas.microsoft.com/office/drawing/2014/main" id="{081D2A49-0678-1243-4D1D-55C948939A56}"/>
              </a:ext>
            </a:extLst>
          </p:cNvPr>
          <p:cNvSpPr txBox="1"/>
          <p:nvPr/>
        </p:nvSpPr>
        <p:spPr>
          <a:xfrm>
            <a:off x="1980565" y="1365230"/>
            <a:ext cx="160197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composers</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BE158CCC-338A-4387-801B-9D60A690C169}"/>
              </a:ext>
            </a:extLst>
          </p:cNvPr>
          <p:cNvSpPr txBox="1"/>
          <p:nvPr/>
        </p:nvSpPr>
        <p:spPr>
          <a:xfrm>
            <a:off x="4714049" y="1685270"/>
            <a:ext cx="2459101"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shown interest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a:extLst>
              <a:ext uri="{FF2B5EF4-FFF2-40B4-BE49-F238E27FC236}">
                <a16:creationId xmlns:a16="http://schemas.microsoft.com/office/drawing/2014/main" id="{BCB1F6A5-A092-4714-C154-BA551598E716}"/>
              </a:ext>
            </a:extLst>
          </p:cNvPr>
          <p:cNvSpPr txBox="1"/>
          <p:nvPr/>
        </p:nvSpPr>
        <p:spPr>
          <a:xfrm>
            <a:off x="9748836" y="885825"/>
            <a:ext cx="142462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common</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a:extLst>
              <a:ext uri="{FF2B5EF4-FFF2-40B4-BE49-F238E27FC236}">
                <a16:creationId xmlns:a16="http://schemas.microsoft.com/office/drawing/2014/main" id="{69C2CCF6-62F0-2EAB-70E7-B4F6FB71C411}"/>
              </a:ext>
            </a:extLst>
          </p:cNvPr>
          <p:cNvSpPr txBox="1"/>
          <p:nvPr/>
        </p:nvSpPr>
        <p:spPr>
          <a:xfrm>
            <a:off x="8642349" y="1874280"/>
            <a:ext cx="179657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instruments</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5" name="文本框 14">
            <a:extLst>
              <a:ext uri="{FF2B5EF4-FFF2-40B4-BE49-F238E27FC236}">
                <a16:creationId xmlns:a16="http://schemas.microsoft.com/office/drawing/2014/main" id="{C993E045-5A0A-C57D-B3B3-D23C658D4E91}"/>
              </a:ext>
            </a:extLst>
          </p:cNvPr>
          <p:cNvSpPr txBox="1"/>
          <p:nvPr/>
        </p:nvSpPr>
        <p:spPr>
          <a:xfrm>
            <a:off x="2669844" y="5272712"/>
            <a:ext cx="179657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traditional</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6" name="文本框 15">
            <a:extLst>
              <a:ext uri="{FF2B5EF4-FFF2-40B4-BE49-F238E27FC236}">
                <a16:creationId xmlns:a16="http://schemas.microsoft.com/office/drawing/2014/main" id="{8EF60500-63D6-8934-B0A9-5325CD75C9E7}"/>
              </a:ext>
            </a:extLst>
          </p:cNvPr>
          <p:cNvSpPr txBox="1"/>
          <p:nvPr/>
        </p:nvSpPr>
        <p:spPr>
          <a:xfrm>
            <a:off x="4147027" y="5931780"/>
            <a:ext cx="179657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Western</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7" name="文本框 16">
            <a:extLst>
              <a:ext uri="{FF2B5EF4-FFF2-40B4-BE49-F238E27FC236}">
                <a16:creationId xmlns:a16="http://schemas.microsoft.com/office/drawing/2014/main" id="{793C5B6B-8273-956B-822E-5A072F56B1CC}"/>
              </a:ext>
            </a:extLst>
          </p:cNvPr>
          <p:cNvSpPr txBox="1"/>
          <p:nvPr/>
        </p:nvSpPr>
        <p:spPr>
          <a:xfrm>
            <a:off x="7447408" y="4937515"/>
            <a:ext cx="4773486" cy="830997"/>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successfully brought Chinese and Western music together</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cxnSp>
        <p:nvCxnSpPr>
          <p:cNvPr id="19" name="直接连接符 18">
            <a:extLst>
              <a:ext uri="{FF2B5EF4-FFF2-40B4-BE49-F238E27FC236}">
                <a16:creationId xmlns:a16="http://schemas.microsoft.com/office/drawing/2014/main" id="{F6DD332E-A366-4D79-44D0-DCBC2660730B}"/>
              </a:ext>
            </a:extLst>
          </p:cNvPr>
          <p:cNvCxnSpPr/>
          <p:nvPr/>
        </p:nvCxnSpPr>
        <p:spPr>
          <a:xfrm>
            <a:off x="7368935" y="5365421"/>
            <a:ext cx="4343400" cy="0"/>
          </a:xfrm>
          <a:prstGeom prst="line">
            <a:avLst/>
          </a:prstGeom>
          <a:ln w="19050">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E5E8156-9D81-58E7-D404-9C854499EFE6}"/>
              </a:ext>
            </a:extLst>
          </p:cNvPr>
          <p:cNvCxnSpPr/>
          <p:nvPr/>
        </p:nvCxnSpPr>
        <p:spPr>
          <a:xfrm>
            <a:off x="7368935" y="5645837"/>
            <a:ext cx="4343400" cy="0"/>
          </a:xfrm>
          <a:prstGeom prst="line">
            <a:avLst/>
          </a:prstGeom>
          <a:ln w="19050">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E7472DA7-0ED3-D5ED-59DC-1F13EC2C44A4}"/>
              </a:ext>
            </a:extLst>
          </p:cNvPr>
          <p:cNvSpPr txBox="1"/>
          <p:nvPr/>
        </p:nvSpPr>
        <p:spPr>
          <a:xfrm>
            <a:off x="9562860" y="5951064"/>
            <a:ext cx="1796573"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bridge</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2" name="心形 21">
            <a:extLst>
              <a:ext uri="{FF2B5EF4-FFF2-40B4-BE49-F238E27FC236}">
                <a16:creationId xmlns:a16="http://schemas.microsoft.com/office/drawing/2014/main" id="{12AD75FB-71E5-1BA5-7F97-D28A9F74AF56}"/>
              </a:ext>
            </a:extLst>
          </p:cNvPr>
          <p:cNvSpPr/>
          <p:nvPr/>
        </p:nvSpPr>
        <p:spPr>
          <a:xfrm>
            <a:off x="-16074" y="3429000"/>
            <a:ext cx="2393959" cy="1306240"/>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qualities?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ppt_x"/>
                                          </p:val>
                                        </p:tav>
                                        <p:tav tm="100000">
                                          <p:val>
                                            <p:strVal val="#ppt_x"/>
                                          </p:val>
                                        </p:tav>
                                      </p:tavLst>
                                    </p:anim>
                                    <p:anim calcmode="lin" valueType="num">
                                      <p:cBhvr additive="base">
                                        <p:cTn id="8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2" nodeType="clickEffect">
                                  <p:stCondLst>
                                    <p:cond delay="0"/>
                                  </p:stCondLst>
                                  <p:childTnLst>
                                    <p:set>
                                      <p:cBhvr>
                                        <p:cTn id="87" dur="1" fill="hold">
                                          <p:stCondLst>
                                            <p:cond delay="0"/>
                                          </p:stCondLst>
                                        </p:cTn>
                                        <p:tgtEl>
                                          <p:spTgt spid="6"/>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2" nodeType="click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1000"/>
                                        <p:tgtEl>
                                          <p:spTgt spid="3"/>
                                        </p:tgtEl>
                                      </p:cBhvr>
                                    </p:animEffect>
                                    <p:anim calcmode="lin" valueType="num">
                                      <p:cBhvr>
                                        <p:cTn id="93" dur="1000" fill="hold"/>
                                        <p:tgtEl>
                                          <p:spTgt spid="3"/>
                                        </p:tgtEl>
                                        <p:attrNameLst>
                                          <p:attrName>ppt_x</p:attrName>
                                        </p:attrNameLst>
                                      </p:cBhvr>
                                      <p:tavLst>
                                        <p:tav tm="0">
                                          <p:val>
                                            <p:strVal val="#ppt_x"/>
                                          </p:val>
                                        </p:tav>
                                        <p:tav tm="100000">
                                          <p:val>
                                            <p:strVal val="#ppt_x"/>
                                          </p:val>
                                        </p:tav>
                                      </p:tavLst>
                                    </p:anim>
                                    <p:anim calcmode="lin" valueType="num">
                                      <p:cBhvr>
                                        <p:cTn id="9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Graphic spid="2" grpId="0">
        <p:bldAsOne/>
      </p:bldGraphic>
      <p:bldP spid="3" grpId="1" animBg="1"/>
      <p:bldP spid="3" grpId="2" animBg="1"/>
      <p:bldP spid="6" grpId="1" animBg="1"/>
      <p:bldP spid="6" grpId="2" animBg="1"/>
      <p:bldP spid="10" grpId="0"/>
      <p:bldP spid="11" grpId="0"/>
      <p:bldP spid="13" grpId="0"/>
      <p:bldP spid="14" grpId="0"/>
      <p:bldP spid="15" grpId="0"/>
      <p:bldP spid="16" grpId="0"/>
      <p:bldP spid="17" grpId="0"/>
      <p:bldP spid="21" grpId="0"/>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谭盾 敦煌慈悲颂">
            <a:hlinkClick r:id="" action="ppaction://media"/>
            <a:extLst>
              <a:ext uri="{FF2B5EF4-FFF2-40B4-BE49-F238E27FC236}">
                <a16:creationId xmlns:a16="http://schemas.microsoft.com/office/drawing/2014/main" id="{F722C65B-4A77-2E81-1DD5-1573258389CC}"/>
              </a:ext>
            </a:extLst>
          </p:cNvPr>
          <p:cNvPicPr>
            <a:picLocks noChangeAspect="1"/>
          </p:cNvPicPr>
          <p:nvPr>
            <a:videoFile r:link="rId3"/>
            <p:extLst>
              <p:ext uri="{DAA4B4D4-6D71-4841-9C94-3DE7FCFB9230}">
                <p14:media xmlns:p14="http://schemas.microsoft.com/office/powerpoint/2010/main" r:embed="rId2"/>
              </p:ext>
            </p:extLst>
          </p:nvPr>
        </p:nvPicPr>
        <p:blipFill>
          <a:blip r:embed="rId11"/>
          <a:stretch>
            <a:fillRect/>
          </a:stretch>
        </p:blipFill>
        <p:spPr>
          <a:xfrm>
            <a:off x="38638" y="909694"/>
            <a:ext cx="6391694" cy="4818006"/>
          </a:xfrm>
          <a:prstGeom prst="rect">
            <a:avLst/>
          </a:prstGeom>
        </p:spPr>
      </p:pic>
      <p:sp>
        <p:nvSpPr>
          <p:cNvPr id="6" name="文本框 5"/>
          <p:cNvSpPr txBox="1"/>
          <p:nvPr>
            <p:custDataLst>
              <p:tags r:id="rId4"/>
            </p:custDataLst>
          </p:nvPr>
        </p:nvSpPr>
        <p:spPr>
          <a:xfrm>
            <a:off x="7417752" y="909694"/>
            <a:ext cx="3957320" cy="953135"/>
          </a:xfrm>
          <a:prstGeom prst="rect">
            <a:avLst/>
          </a:prstGeom>
          <a:solidFill>
            <a:schemeClr val="accent4">
              <a:lumMod val="40000"/>
              <a:lumOff val="60000"/>
            </a:schemeClr>
          </a:solidFill>
        </p:spPr>
        <p:txBody>
          <a:bodyPr wrap="square" rtlCol="0">
            <a:spAutoFit/>
          </a:bodyPr>
          <a:lstStyle/>
          <a:p>
            <a:r>
              <a:rPr lang="en-US" altLang="zh-CN" sz="2800" dirty="0">
                <a:solidFill>
                  <a:srgbClr val="FF0000"/>
                </a:solidFill>
              </a:rPr>
              <a:t>success/successful/</a:t>
            </a:r>
          </a:p>
          <a:p>
            <a:r>
              <a:rPr lang="en-US" altLang="zh-CN" sz="2800" dirty="0">
                <a:solidFill>
                  <a:srgbClr val="FF0000"/>
                </a:solidFill>
              </a:rPr>
              <a:t>successfully/succeed </a:t>
            </a:r>
          </a:p>
        </p:txBody>
      </p:sp>
      <p:sp>
        <p:nvSpPr>
          <p:cNvPr id="5" name="文本框 4"/>
          <p:cNvSpPr txBox="1"/>
          <p:nvPr>
            <p:custDataLst>
              <p:tags r:id="rId5"/>
            </p:custDataLst>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about role models </a:t>
            </a:r>
          </a:p>
        </p:txBody>
      </p:sp>
      <p:sp>
        <p:nvSpPr>
          <p:cNvPr id="100" name="文本框 99"/>
          <p:cNvSpPr txBox="1"/>
          <p:nvPr>
            <p:custDataLst>
              <p:tags r:id="rId6"/>
            </p:custDataLst>
          </p:nvPr>
        </p:nvSpPr>
        <p:spPr>
          <a:xfrm>
            <a:off x="4084955" y="104140"/>
            <a:ext cx="5080000" cy="368300"/>
          </a:xfrm>
          <a:prstGeom prst="rect">
            <a:avLst/>
          </a:prstGeom>
          <a:noFill/>
          <a:ln w="9525">
            <a:noFill/>
          </a:ln>
        </p:spPr>
        <p:txBody>
          <a:bodyPr>
            <a:spAutoFit/>
          </a:bodyPr>
          <a:lstStyle/>
          <a:p>
            <a:pPr indent="0"/>
            <a:endParaRPr lang="en-US" altLang="en-US" b="0">
              <a:latin typeface="宋体" panose="02010600030101010101" pitchFamily="2" charset="-122"/>
              <a:ea typeface="宋体" panose="02010600030101010101" pitchFamily="2" charset="-122"/>
            </a:endParaRPr>
          </a:p>
        </p:txBody>
      </p:sp>
      <p:sp>
        <p:nvSpPr>
          <p:cNvPr id="8" name="文本框 7"/>
          <p:cNvSpPr txBox="1"/>
          <p:nvPr>
            <p:custDataLst>
              <p:tags r:id="rId7"/>
            </p:custDataLst>
          </p:nvPr>
        </p:nvSpPr>
        <p:spPr>
          <a:xfrm>
            <a:off x="4331081" y="167282"/>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What’s new with him?</a:t>
            </a:r>
          </a:p>
        </p:txBody>
      </p:sp>
      <p:sp>
        <p:nvSpPr>
          <p:cNvPr id="9" name="文本框 8"/>
          <p:cNvSpPr txBox="1"/>
          <p:nvPr>
            <p:custDataLst>
              <p:tags r:id="rId8"/>
            </p:custDataLst>
          </p:nvPr>
        </p:nvSpPr>
        <p:spPr>
          <a:xfrm>
            <a:off x="6687820" y="1889442"/>
            <a:ext cx="5417185" cy="3752406"/>
          </a:xfrm>
          <a:prstGeom prst="rect">
            <a:avLst/>
          </a:prstGeom>
          <a:noFill/>
          <a:ln>
            <a:solidFill>
              <a:srgbClr val="00B050"/>
            </a:solidFill>
            <a:prstDash val="lgDash"/>
          </a:ln>
        </p:spPr>
        <p:txBody>
          <a:bodyPr wrap="square" rtlCol="0">
            <a:noAutofit/>
          </a:bodyPr>
          <a:lstStyle/>
          <a:p>
            <a:pPr indent="0"/>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has</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impressed the world again with his latest masterpiece “</a:t>
            </a:r>
            <a:r>
              <a:rPr lang="en-US" altLang="zh-CN" sz="2400" b="1" i="1" dirty="0">
                <a:solidFill>
                  <a:srgbClr val="0070C0"/>
                </a:solidFill>
                <a:latin typeface="Times New Roman" panose="02020603050405020304" pitchFamily="18" charset="0"/>
                <a:cs typeface="Times New Roman" panose="02020603050405020304" pitchFamily="18" charset="0"/>
                <a:sym typeface="+mn-ea"/>
              </a:rPr>
              <a:t>Buddha Passion</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It is a great</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He has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in mixing Chinese ancient dances and instruments and Modern Western music</a:t>
            </a:r>
            <a:r>
              <a:rPr lang="zh-CN" altLang="zh-CN" sz="2400" b="1" dirty="0">
                <a:solidFill>
                  <a:schemeClr val="tx2">
                    <a:lumMod val="10000"/>
                  </a:schemeClr>
                </a:solidFill>
                <a:latin typeface="Times New Roman" panose="02020603050405020304" pitchFamily="18" charset="0"/>
                <a:cs typeface="Times New Roman" panose="02020603050405020304" pitchFamily="18" charset="0"/>
                <a:sym typeface="+mn-ea"/>
              </a:rPr>
              <a:t> </a:t>
            </a:r>
            <a:r>
              <a:rPr lang="zh-CN" altLang="zh-CN" sz="2400" dirty="0">
                <a:solidFill>
                  <a:schemeClr val="tx2">
                    <a:lumMod val="10000"/>
                  </a:schemeClr>
                </a:solidFill>
                <a:latin typeface="Times New Roman" panose="02020603050405020304" pitchFamily="18" charset="0"/>
                <a:cs typeface="Times New Roman" panose="02020603050405020304" pitchFamily="18" charset="0"/>
                <a:sym typeface="+mn-ea"/>
              </a:rPr>
              <a:t>together</a:t>
            </a:r>
            <a:r>
              <a:rPr lang="zh-CN" altLang="zh-CN" sz="2400" b="1" dirty="0">
                <a:solidFill>
                  <a:schemeClr val="tx2">
                    <a:lumMod val="10000"/>
                  </a:schemeClr>
                </a:solidFill>
                <a:latin typeface="Times New Roman" panose="02020603050405020304" pitchFamily="18" charset="0"/>
                <a:cs typeface="Times New Roman" panose="02020603050405020304" pitchFamily="18" charset="0"/>
                <a:sym typeface="+mn-ea"/>
              </a:rPr>
              <a:t>,</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which creates a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performance for music lovers all over the world. Through this work, Tan shows his deep love for Chinese traditional culture.</a:t>
            </a:r>
          </a:p>
        </p:txBody>
      </p:sp>
      <p:pic>
        <p:nvPicPr>
          <p:cNvPr id="10" name="图片 9" descr="u=3960487480,1542781865&amp;fm=253&amp;fmt=auto&amp;app=120&amp;f=JPEG.webp"/>
          <p:cNvPicPr>
            <a:picLocks noChangeAspect="1"/>
          </p:cNvPicPr>
          <p:nvPr/>
        </p:nvPicPr>
        <p:blipFill>
          <a:blip r:embed="rId12"/>
          <a:stretch>
            <a:fillRect/>
          </a:stretch>
        </p:blipFill>
        <p:spPr>
          <a:xfrm>
            <a:off x="-56039" y="887245"/>
            <a:ext cx="6541770" cy="5231765"/>
          </a:xfrm>
          <a:prstGeom prst="rect">
            <a:avLst/>
          </a:prstGeom>
        </p:spPr>
      </p:pic>
      <p:sp>
        <p:nvSpPr>
          <p:cNvPr id="3" name="椭圆 2">
            <a:extLst>
              <a:ext uri="{FF2B5EF4-FFF2-40B4-BE49-F238E27FC236}">
                <a16:creationId xmlns:a16="http://schemas.microsoft.com/office/drawing/2014/main" id="{FC25EC37-6D61-D455-C094-5FB4B30F6735}"/>
              </a:ext>
            </a:extLst>
          </p:cNvPr>
          <p:cNvSpPr/>
          <p:nvPr>
            <p:custDataLst>
              <p:tags r:id="rId9"/>
            </p:custDataLst>
          </p:nvPr>
        </p:nvSpPr>
        <p:spPr>
          <a:xfrm>
            <a:off x="8509474" y="5320143"/>
            <a:ext cx="3536476" cy="13062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Deep love for his own country and tradition</a:t>
            </a:r>
          </a:p>
        </p:txBody>
      </p:sp>
      <p:sp>
        <p:nvSpPr>
          <p:cNvPr id="4" name="矩形 3">
            <a:extLst>
              <a:ext uri="{FF2B5EF4-FFF2-40B4-BE49-F238E27FC236}">
                <a16:creationId xmlns:a16="http://schemas.microsoft.com/office/drawing/2014/main" id="{FCE5DB90-7811-14A6-8A9F-1C75DF3027D5}"/>
              </a:ext>
            </a:extLst>
          </p:cNvPr>
          <p:cNvSpPr/>
          <p:nvPr/>
        </p:nvSpPr>
        <p:spPr>
          <a:xfrm>
            <a:off x="393537" y="1130300"/>
            <a:ext cx="6168676" cy="830997"/>
          </a:xfrm>
          <a:prstGeom prst="rect">
            <a:avLst/>
          </a:prstGeom>
          <a:noFill/>
        </p:spPr>
        <p:txBody>
          <a:bodyPr wrap="none" lIns="91440" tIns="45720" rIns="91440" bIns="45720">
            <a:spAutoFit/>
          </a:bodyPr>
          <a:lstStyle/>
          <a:p>
            <a:pPr algn="ctr"/>
            <a:r>
              <a:rPr lang="en-US" altLang="zh-CN" sz="4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panose="020B0806030902050204" pitchFamily="34" charset="0"/>
              </a:rPr>
              <a:t>His </a:t>
            </a:r>
            <a:r>
              <a:rPr lang="en-US" altLang="zh-CN" sz="4800" b="0"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panose="020B0806030902050204" pitchFamily="34" charset="0"/>
              </a:rPr>
              <a:t>lastest</a:t>
            </a:r>
            <a:r>
              <a:rPr lang="en-US" altLang="zh-CN" sz="4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panose="020B0806030902050204" pitchFamily="34" charset="0"/>
              </a:rPr>
              <a:t> masterpiece</a:t>
            </a:r>
            <a:endParaRPr lang="zh-CN" altLang="en-US" sz="4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Impact" panose="020B0806030902050204" pitchFamily="34" charset="0"/>
            </a:endParaRPr>
          </a:p>
        </p:txBody>
      </p:sp>
      <p:sp>
        <p:nvSpPr>
          <p:cNvPr id="11" name="文本框 10">
            <a:extLst>
              <a:ext uri="{FF2B5EF4-FFF2-40B4-BE49-F238E27FC236}">
                <a16:creationId xmlns:a16="http://schemas.microsoft.com/office/drawing/2014/main" id="{A404E65E-40F2-33EE-E6F8-C4E8FF83B140}"/>
              </a:ext>
            </a:extLst>
          </p:cNvPr>
          <p:cNvSpPr txBox="1"/>
          <p:nvPr/>
        </p:nvSpPr>
        <p:spPr>
          <a:xfrm>
            <a:off x="8287227" y="1904873"/>
            <a:ext cx="175545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successfully </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2" name="文本框 11">
            <a:extLst>
              <a:ext uri="{FF2B5EF4-FFF2-40B4-BE49-F238E27FC236}">
                <a16:creationId xmlns:a16="http://schemas.microsoft.com/office/drawing/2014/main" id="{A6A91787-C305-5242-B77C-B2CB6B1D764C}"/>
              </a:ext>
            </a:extLst>
          </p:cNvPr>
          <p:cNvSpPr txBox="1"/>
          <p:nvPr/>
        </p:nvSpPr>
        <p:spPr>
          <a:xfrm>
            <a:off x="10607039" y="2605004"/>
            <a:ext cx="175545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success</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a:extLst>
              <a:ext uri="{FF2B5EF4-FFF2-40B4-BE49-F238E27FC236}">
                <a16:creationId xmlns:a16="http://schemas.microsoft.com/office/drawing/2014/main" id="{3BF60EC6-3975-0CB1-B05E-FEBC2FF64E07}"/>
              </a:ext>
            </a:extLst>
          </p:cNvPr>
          <p:cNvSpPr txBox="1"/>
          <p:nvPr/>
        </p:nvSpPr>
        <p:spPr>
          <a:xfrm>
            <a:off x="7741287" y="2985876"/>
            <a:ext cx="175545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succeeded</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a:extLst>
              <a:ext uri="{FF2B5EF4-FFF2-40B4-BE49-F238E27FC236}">
                <a16:creationId xmlns:a16="http://schemas.microsoft.com/office/drawing/2014/main" id="{0703D2E7-9F8E-007E-5402-F03F2BAFEF1E}"/>
              </a:ext>
            </a:extLst>
          </p:cNvPr>
          <p:cNvSpPr txBox="1"/>
          <p:nvPr/>
        </p:nvSpPr>
        <p:spPr>
          <a:xfrm>
            <a:off x="7899498" y="4027303"/>
            <a:ext cx="175545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successful </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5" name="心形 14">
            <a:extLst>
              <a:ext uri="{FF2B5EF4-FFF2-40B4-BE49-F238E27FC236}">
                <a16:creationId xmlns:a16="http://schemas.microsoft.com/office/drawing/2014/main" id="{2EEADF1E-6001-D78A-8F34-AE2E0797E1FD}"/>
              </a:ext>
            </a:extLst>
          </p:cNvPr>
          <p:cNvSpPr/>
          <p:nvPr/>
        </p:nvSpPr>
        <p:spPr>
          <a:xfrm>
            <a:off x="5594258" y="5295186"/>
            <a:ext cx="2393959" cy="1306240"/>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values?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2"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2" nodeType="clickEffect">
                                  <p:stCondLst>
                                    <p:cond delay="0"/>
                                  </p:stCondLst>
                                  <p:childTnLst>
                                    <p:set>
                                      <p:cBhvr>
                                        <p:cTn id="7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1" fill="hold" display="0">
                  <p:stCondLst>
                    <p:cond delay="indefinite"/>
                  </p:stCondLst>
                </p:cTn>
                <p:tgtEl>
                  <p:spTgt spid="2"/>
                </p:tgtEl>
              </p:cMediaNode>
            </p:video>
          </p:childTnLst>
        </p:cTn>
      </p:par>
    </p:tnLst>
    <p:bldLst>
      <p:bldP spid="6" grpId="1"/>
      <p:bldP spid="6" grpId="2" animBg="1"/>
      <p:bldP spid="8" grpId="0"/>
      <p:bldP spid="8" grpId="1"/>
      <p:bldP spid="9" grpId="1" animBg="1"/>
      <p:bldP spid="9" grpId="2" animBg="1"/>
      <p:bldP spid="3" grpId="1" animBg="1"/>
      <p:bldP spid="3" grpId="2" animBg="1"/>
      <p:bldP spid="4" grpId="0"/>
      <p:bldP spid="4" grpId="1"/>
      <p:bldP spid="11" grpId="0"/>
      <p:bldP spid="12" grpId="0"/>
      <p:bldP spid="13" grpId="0"/>
      <p:bldP spid="14"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about role models </a:t>
            </a:r>
          </a:p>
        </p:txBody>
      </p:sp>
      <p:sp>
        <p:nvSpPr>
          <p:cNvPr id="105" name="文本框 104"/>
          <p:cNvSpPr txBox="1"/>
          <p:nvPr/>
        </p:nvSpPr>
        <p:spPr>
          <a:xfrm>
            <a:off x="840105" y="1541145"/>
            <a:ext cx="10624185" cy="4892675"/>
          </a:xfrm>
          <a:prstGeom prst="rect">
            <a:avLst/>
          </a:prstGeom>
          <a:noFill/>
          <a:ln w="9525">
            <a:noFill/>
          </a:ln>
        </p:spPr>
        <p:txBody>
          <a:bodyPr wrap="square">
            <a:spAutoFit/>
          </a:bodyPr>
          <a:lstStyle/>
          <a:p>
            <a:pPr indent="0"/>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Audrey Hepburn was born in Belgium on 4 May,1929. As a child, Hepburn loved dancing and ____________becoming a successful ballet dancer. After World War II. She worked as a model.</a:t>
            </a:r>
          </a:p>
          <a:p>
            <a:pPr indent="0"/>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In1951,Hepburn met the French writer </a:t>
            </a:r>
            <a:r>
              <a:rPr lang="en-US" sz="2400" b="0" dirty="0" err="1">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Colette.Hepburn’s</a:t>
            </a:r>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beauty and </a:t>
            </a:r>
            <a:r>
              <a:rPr lang="en-US" sz="2400" b="0" dirty="0" err="1">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charm___________________.She</a:t>
            </a:r>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insisted that Hepburn was the perfect girl for the lead role in Gigi and it _________________________of her career. Two years later,  Hepburn was chosen to </a:t>
            </a:r>
            <a:r>
              <a:rPr lang="en-US" sz="2400" b="0" dirty="0" err="1">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play________________of</a:t>
            </a:r>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a young princess in Roman Holiday and soon became world-famous.</a:t>
            </a:r>
          </a:p>
          <a:p>
            <a:pPr indent="0"/>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  Hepburn’s achievements </a:t>
            </a:r>
            <a:r>
              <a:rPr lang="en-US" sz="2400" b="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___      _______</a:t>
            </a:r>
            <a:r>
              <a:rPr 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rPr>
              <a:t>the film industry. She devoted her time to charity. She won many awards because of her efforts in this area. In 1991, she discovered she had cancer. Two years later, she______________ peacefully. The world felt very sad about ____________a great beauty, a great actress and a great humanitarian.</a:t>
            </a:r>
            <a:endParaRPr lang="en-US" altLang="en-US" sz="2400" b="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custDataLst>
              <p:tags r:id="rId3"/>
            </p:custDataLst>
          </p:nvPr>
        </p:nvSpPr>
        <p:spPr>
          <a:xfrm>
            <a:off x="1864360" y="1142365"/>
            <a:ext cx="1464310"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a:t>dreamt of</a:t>
            </a:r>
          </a:p>
        </p:txBody>
      </p:sp>
      <p:sp>
        <p:nvSpPr>
          <p:cNvPr id="9" name="文本框 8"/>
          <p:cNvSpPr txBox="1"/>
          <p:nvPr>
            <p:custDataLst>
              <p:tags r:id="rId4"/>
            </p:custDataLst>
          </p:nvPr>
        </p:nvSpPr>
        <p:spPr>
          <a:xfrm>
            <a:off x="1864995" y="574675"/>
            <a:ext cx="2667000"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a:t>caught her attention</a:t>
            </a:r>
          </a:p>
        </p:txBody>
      </p:sp>
      <p:sp>
        <p:nvSpPr>
          <p:cNvPr id="10" name="文本框 9"/>
          <p:cNvSpPr txBox="1"/>
          <p:nvPr>
            <p:custDataLst>
              <p:tags r:id="rId5"/>
            </p:custDataLst>
          </p:nvPr>
        </p:nvSpPr>
        <p:spPr>
          <a:xfrm>
            <a:off x="9193532" y="524510"/>
            <a:ext cx="2907030"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a:t>marked the beginning</a:t>
            </a:r>
          </a:p>
        </p:txBody>
      </p:sp>
      <p:sp>
        <p:nvSpPr>
          <p:cNvPr id="6" name="文本框 5"/>
          <p:cNvSpPr txBox="1"/>
          <p:nvPr>
            <p:custDataLst>
              <p:tags r:id="rId6"/>
            </p:custDataLst>
          </p:nvPr>
        </p:nvSpPr>
        <p:spPr>
          <a:xfrm>
            <a:off x="7215507" y="1136650"/>
            <a:ext cx="1647825"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dirty="0"/>
              <a:t>went beyond</a:t>
            </a:r>
          </a:p>
        </p:txBody>
      </p:sp>
      <p:sp>
        <p:nvSpPr>
          <p:cNvPr id="7" name="文本框 6"/>
          <p:cNvSpPr txBox="1"/>
          <p:nvPr>
            <p:custDataLst>
              <p:tags r:id="rId7"/>
            </p:custDataLst>
          </p:nvPr>
        </p:nvSpPr>
        <p:spPr>
          <a:xfrm>
            <a:off x="4949190" y="574675"/>
            <a:ext cx="1907540"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a:t>passed away</a:t>
            </a:r>
          </a:p>
        </p:txBody>
      </p:sp>
      <p:sp>
        <p:nvSpPr>
          <p:cNvPr id="8" name="文本框 7"/>
          <p:cNvSpPr txBox="1"/>
          <p:nvPr>
            <p:custDataLst>
              <p:tags r:id="rId8"/>
            </p:custDataLst>
          </p:nvPr>
        </p:nvSpPr>
        <p:spPr>
          <a:xfrm>
            <a:off x="7232969" y="563245"/>
            <a:ext cx="1647825"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a:t>the loss of</a:t>
            </a:r>
          </a:p>
        </p:txBody>
      </p:sp>
      <p:sp>
        <p:nvSpPr>
          <p:cNvPr id="11" name="文本框 10"/>
          <p:cNvSpPr txBox="1"/>
          <p:nvPr>
            <p:custDataLst>
              <p:tags r:id="rId9"/>
            </p:custDataLst>
          </p:nvPr>
        </p:nvSpPr>
        <p:spPr>
          <a:xfrm>
            <a:off x="4955857" y="1155065"/>
            <a:ext cx="1600200" cy="39878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000" dirty="0"/>
              <a:t>the lead role</a:t>
            </a:r>
          </a:p>
        </p:txBody>
      </p:sp>
      <p:sp>
        <p:nvSpPr>
          <p:cNvPr id="14" name="文本框 13">
            <a:extLst>
              <a:ext uri="{FF2B5EF4-FFF2-40B4-BE49-F238E27FC236}">
                <a16:creationId xmlns:a16="http://schemas.microsoft.com/office/drawing/2014/main" id="{E4A1F38D-86FF-35AA-DB46-125CA2CCB546}"/>
              </a:ext>
            </a:extLst>
          </p:cNvPr>
          <p:cNvSpPr txBox="1"/>
          <p:nvPr>
            <p:custDataLst>
              <p:tags r:id="rId10"/>
            </p:custDataLst>
          </p:nvPr>
        </p:nvSpPr>
        <p:spPr>
          <a:xfrm>
            <a:off x="4225925" y="-57785"/>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 have they experienced? </a:t>
            </a:r>
            <a:r>
              <a:rPr lang="zh-CN" altLang="en-US" sz="3600" b="1" i="1" dirty="0">
                <a:solidFill>
                  <a:srgbClr val="0070C0"/>
                </a:solidFill>
                <a:latin typeface="Times New Roman" panose="02020603050405020304" pitchFamily="18" charset="0"/>
                <a:cs typeface="Times New Roman" panose="02020603050405020304" pitchFamily="18" charset="0"/>
              </a:rPr>
              <a:t>（</a:t>
            </a:r>
            <a:r>
              <a:rPr lang="en-US" altLang="zh-CN" sz="3600" b="1" i="1" dirty="0">
                <a:solidFill>
                  <a:srgbClr val="0070C0"/>
                </a:solidFill>
                <a:latin typeface="Times New Roman" panose="02020603050405020304" pitchFamily="18" charset="0"/>
                <a:cs typeface="Times New Roman" panose="02020603050405020304" pitchFamily="18" charset="0"/>
              </a:rPr>
              <a:t>P94</a:t>
            </a:r>
            <a:r>
              <a:rPr lang="zh-CN" altLang="en-US" sz="3600" b="1" i="1" dirty="0">
                <a:solidFill>
                  <a:srgbClr val="0070C0"/>
                </a:solidFill>
                <a:latin typeface="Times New Roman" panose="02020603050405020304" pitchFamily="18" charset="0"/>
                <a:cs typeface="Times New Roman" panose="02020603050405020304" pitchFamily="18" charset="0"/>
              </a:rPr>
              <a:t>）</a:t>
            </a:r>
            <a:endParaRPr lang="en-US" altLang="zh-CN" sz="3600" b="1" i="1" dirty="0">
              <a:solidFill>
                <a:srgbClr val="0070C0"/>
              </a:solidFill>
              <a:latin typeface="Times New Roman" panose="02020603050405020304" pitchFamily="18" charset="0"/>
              <a:cs typeface="Times New Roman" panose="02020603050405020304" pitchFamily="18" charset="0"/>
            </a:endParaRPr>
          </a:p>
        </p:txBody>
      </p:sp>
      <p:pic>
        <p:nvPicPr>
          <p:cNvPr id="15" name="图片 14">
            <a:extLst>
              <a:ext uri="{FF2B5EF4-FFF2-40B4-BE49-F238E27FC236}">
                <a16:creationId xmlns:a16="http://schemas.microsoft.com/office/drawing/2014/main" id="{190BD5CB-4695-0B22-644F-F3EF1BC09029}"/>
              </a:ext>
            </a:extLst>
          </p:cNvPr>
          <p:cNvPicPr>
            <a:picLocks noChangeAspect="1"/>
          </p:cNvPicPr>
          <p:nvPr>
            <p:custDataLst>
              <p:tags r:id="rId11"/>
            </p:custDataLst>
          </p:nvPr>
        </p:nvPicPr>
        <p:blipFill>
          <a:blip r:embed="rId13" cstate="print">
            <a:extLst>
              <a:ext uri="{28A0092B-C50C-407E-A947-70E740481C1C}">
                <a14:useLocalDpi xmlns:a14="http://schemas.microsoft.com/office/drawing/2010/main" val="0"/>
              </a:ext>
            </a:extLst>
          </a:blip>
          <a:stretch>
            <a:fillRect/>
          </a:stretch>
        </p:blipFill>
        <p:spPr>
          <a:xfrm>
            <a:off x="0" y="523875"/>
            <a:ext cx="1647825" cy="111442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25E-7 -1.85185E-6 L 0.06016 0.11111 " pathEditMode="relative" rAng="0" ptsTypes="AA">
                                      <p:cBhvr>
                                        <p:cTn id="6" dur="2000" fill="hold"/>
                                        <p:tgtEl>
                                          <p:spTgt spid="4"/>
                                        </p:tgtEl>
                                        <p:attrNameLst>
                                          <p:attrName>ppt_x</p:attrName>
                                          <p:attrName>ppt_y</p:attrName>
                                        </p:attrNameLst>
                                      </p:cBhvr>
                                      <p:rCtr x="3008" y="5556"/>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2.08333E-7 -1.48148E-6 L 0.00625 0.35787 " pathEditMode="relative" rAng="0" ptsTypes="AA">
                                      <p:cBhvr>
                                        <p:cTn id="10" dur="2000" fill="hold"/>
                                        <p:tgtEl>
                                          <p:spTgt spid="9"/>
                                        </p:tgtEl>
                                        <p:attrNameLst>
                                          <p:attrName>ppt_x</p:attrName>
                                          <p:attrName>ppt_y</p:attrName>
                                        </p:attrNameLst>
                                      </p:cBhvr>
                                      <p:rCtr x="313" y="17894"/>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2.91667E-6 4.44444E-6 L -0.41862 0.41041 " pathEditMode="relative" rAng="0" ptsTypes="AA">
                                      <p:cBhvr>
                                        <p:cTn id="14" dur="2000" fill="hold"/>
                                        <p:tgtEl>
                                          <p:spTgt spid="10"/>
                                        </p:tgtEl>
                                        <p:attrNameLst>
                                          <p:attrName>ppt_x</p:attrName>
                                          <p:attrName>ppt_y</p:attrName>
                                        </p:attrNameLst>
                                      </p:cBhvr>
                                      <p:rCtr x="-20937" y="20509"/>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37487 -0.06273 L -0.01758 0.37524 " pathEditMode="relative" rAng="0" ptsTypes="AA">
                                      <p:cBhvr>
                                        <p:cTn id="18" dur="2000" fill="hold"/>
                                        <p:tgtEl>
                                          <p:spTgt spid="11"/>
                                        </p:tgtEl>
                                        <p:attrNameLst>
                                          <p:attrName>ppt_x</p:attrName>
                                          <p:attrName>ppt_y</p:attrName>
                                        </p:attrNameLst>
                                      </p:cBhvr>
                                      <p:rCtr x="-19622" y="21898"/>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5E-6 4.07407E-6 L -0.2431 0.48263 " pathEditMode="relative" rAng="0" ptsTypes="AA">
                                      <p:cBhvr>
                                        <p:cTn id="22" dur="2000" fill="hold"/>
                                        <p:tgtEl>
                                          <p:spTgt spid="6"/>
                                        </p:tgtEl>
                                        <p:attrNameLst>
                                          <p:attrName>ppt_x</p:attrName>
                                          <p:attrName>ppt_y</p:attrName>
                                        </p:attrNameLst>
                                      </p:cBhvr>
                                      <p:rCtr x="-12161" y="2412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582 -0.01204 L 0.14961 0.67384 " pathEditMode="relative" rAng="0" ptsTypes="AA">
                                      <p:cBhvr>
                                        <p:cTn id="26" dur="2000" fill="hold"/>
                                        <p:tgtEl>
                                          <p:spTgt spid="7"/>
                                        </p:tgtEl>
                                        <p:attrNameLst>
                                          <p:attrName>ppt_x</p:attrName>
                                          <p:attrName>ppt_y</p:attrName>
                                        </p:attrNameLst>
                                      </p:cBhvr>
                                      <p:rCtr x="10391" y="34282"/>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2.70833E-6 -1.11111E-6 L -0.25821 0.73287 " pathEditMode="relative" rAng="0" ptsTypes="AA">
                                      <p:cBhvr>
                                        <p:cTn id="30" dur="2000" fill="hold"/>
                                        <p:tgtEl>
                                          <p:spTgt spid="8"/>
                                        </p:tgtEl>
                                        <p:attrNameLst>
                                          <p:attrName>ppt_x</p:attrName>
                                          <p:attrName>ppt_y</p:attrName>
                                        </p:attrNameLst>
                                      </p:cBhvr>
                                      <p:rCtr x="-12917" y="366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6" grpId="0" animBg="1"/>
      <p:bldP spid="7" grpId="0" bldLvl="0" animBg="1"/>
      <p:bldP spid="8" grpId="0" animBg="1"/>
      <p:bldP spid="11"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C0F758E-0855-CE4F-AA81-791D9C1BE89F}"/>
              </a:ext>
            </a:extLst>
          </p:cNvPr>
          <p:cNvSpPr txBox="1"/>
          <p:nvPr>
            <p:custDataLst>
              <p:tags r:id="rId1"/>
            </p:custDataLst>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about role models </a:t>
            </a:r>
          </a:p>
        </p:txBody>
      </p:sp>
      <p:sp>
        <p:nvSpPr>
          <p:cNvPr id="5" name="文本框 4">
            <a:extLst>
              <a:ext uri="{FF2B5EF4-FFF2-40B4-BE49-F238E27FC236}">
                <a16:creationId xmlns:a16="http://schemas.microsoft.com/office/drawing/2014/main" id="{CE6E20DB-ED59-38B9-66D1-770DDDCD0EAD}"/>
              </a:ext>
            </a:extLst>
          </p:cNvPr>
          <p:cNvSpPr txBox="1"/>
          <p:nvPr>
            <p:custDataLst>
              <p:tags r:id="rId2"/>
            </p:custDataLst>
          </p:nvPr>
        </p:nvSpPr>
        <p:spPr>
          <a:xfrm>
            <a:off x="4114800" y="801137"/>
            <a:ext cx="7979646" cy="3834871"/>
          </a:xfrm>
          <a:prstGeom prst="rect">
            <a:avLst/>
          </a:prstGeom>
          <a:noFill/>
          <a:ln>
            <a:solidFill>
              <a:srgbClr val="00B050"/>
            </a:solidFill>
            <a:prstDash val="lgDash"/>
          </a:ln>
        </p:spPr>
        <p:txBody>
          <a:bodyPr wrap="square" rtlCol="0">
            <a:noAutofit/>
          </a:bodyPr>
          <a:lstStyle/>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1. Hepburn was the first actress in Hollywood </a:t>
            </a:r>
            <a:r>
              <a:rPr lang="en-US" altLang="zh-CN" sz="2400" u="sng"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devoted much time to </a:t>
            </a:r>
            <a:r>
              <a:rPr lang="en-US" altLang="zh-CN" sz="2400" u="sng"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 with UNICEF.</a:t>
            </a:r>
          </a:p>
          <a:p>
            <a:pPr marL="457200" indent="-457200">
              <a:buAutoNum type="alphaUcPeriod"/>
            </a:pPr>
            <a:r>
              <a:rPr lang="en-US" altLang="zh-CN" sz="2400" dirty="0">
                <a:solidFill>
                  <a:schemeClr val="tx2">
                    <a:lumMod val="10000"/>
                  </a:schemeClr>
                </a:solidFill>
                <a:latin typeface="Times New Roman" panose="02020603050405020304" pitchFamily="18" charset="0"/>
                <a:cs typeface="Times New Roman" panose="02020603050405020304" pitchFamily="18" charset="0"/>
              </a:rPr>
              <a:t>which;</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work     B.</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that;</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working</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endParaRPr lang="en-US" altLang="zh-CN" sz="2400" dirty="0">
              <a:solidFill>
                <a:schemeClr val="tx2">
                  <a:lumMod val="10000"/>
                </a:schemeClr>
              </a:solidFill>
              <a:latin typeface="Times New Roman" panose="02020603050405020304" pitchFamily="18" charset="0"/>
              <a:cs typeface="Times New Roman" panose="02020603050405020304" pitchFamily="18" charset="0"/>
            </a:endParaRPr>
          </a:p>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C. that; to work  D. which; to work</a:t>
            </a:r>
          </a:p>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2. Hepburn insisted </a:t>
            </a:r>
            <a:r>
              <a:rPr lang="en-US" altLang="zh-CN" sz="2400" u="sng"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to African countries by herself to help those children in need. </a:t>
            </a:r>
          </a:p>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A. to go     B. on going    C. that she go      D. that going</a:t>
            </a:r>
          </a:p>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3.  </a:t>
            </a:r>
            <a:r>
              <a:rPr lang="en-US" altLang="zh-CN" sz="2400" u="sng"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 a selfless person Hepburn was to help  </a:t>
            </a:r>
            <a:r>
              <a:rPr lang="en-US" altLang="zh-CN" sz="2400" u="sng"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 many poor children overcome hunger and illness!</a:t>
            </a:r>
          </a:p>
          <a:p>
            <a:r>
              <a:rPr lang="en-US" altLang="zh-CN" sz="2400" dirty="0">
                <a:solidFill>
                  <a:schemeClr val="tx2">
                    <a:lumMod val="10000"/>
                  </a:schemeClr>
                </a:solidFill>
                <a:latin typeface="Times New Roman" panose="02020603050405020304" pitchFamily="18" charset="0"/>
                <a:cs typeface="Times New Roman" panose="02020603050405020304" pitchFamily="18" charset="0"/>
              </a:rPr>
              <a:t>A. How; such   B. What</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such C.</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What;</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so</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D.</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How;</a:t>
            </a:r>
            <a:r>
              <a:rPr lang="zh-CN" altLang="en-US" sz="2400" dirty="0">
                <a:solidFill>
                  <a:schemeClr val="tx2">
                    <a:lumMod val="10000"/>
                  </a:schemeClr>
                </a:solidFill>
                <a:latin typeface="Times New Roman" panose="02020603050405020304" pitchFamily="18" charset="0"/>
                <a:cs typeface="Times New Roman" panose="02020603050405020304" pitchFamily="18" charset="0"/>
              </a:rPr>
              <a:t> </a:t>
            </a:r>
            <a:r>
              <a:rPr lang="en-US" altLang="zh-CN" sz="2400" dirty="0">
                <a:solidFill>
                  <a:schemeClr val="tx2">
                    <a:lumMod val="10000"/>
                  </a:schemeClr>
                </a:solidFill>
                <a:latin typeface="Times New Roman" panose="02020603050405020304" pitchFamily="18" charset="0"/>
                <a:cs typeface="Times New Roman" panose="02020603050405020304" pitchFamily="18" charset="0"/>
              </a:rPr>
              <a:t>such</a:t>
            </a:r>
          </a:p>
        </p:txBody>
      </p:sp>
      <p:sp>
        <p:nvSpPr>
          <p:cNvPr id="8" name="椭圆 7">
            <a:extLst>
              <a:ext uri="{FF2B5EF4-FFF2-40B4-BE49-F238E27FC236}">
                <a16:creationId xmlns:a16="http://schemas.microsoft.com/office/drawing/2014/main" id="{AF2250E0-CF59-9503-3C00-645877670295}"/>
              </a:ext>
            </a:extLst>
          </p:cNvPr>
          <p:cNvSpPr/>
          <p:nvPr>
            <p:custDataLst>
              <p:tags r:id="rId3"/>
            </p:custDataLst>
          </p:nvPr>
        </p:nvSpPr>
        <p:spPr>
          <a:xfrm>
            <a:off x="8813595" y="5438973"/>
            <a:ext cx="3213813" cy="111525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000" dirty="0">
                <a:solidFill>
                  <a:srgbClr val="002060"/>
                </a:solidFill>
                <a:latin typeface="Comic Sans MS" panose="030F0702030302020204" charset="0"/>
                <a:ea typeface="Comic Sans MS" panose="030F0702030302020204" charset="0"/>
                <a:cs typeface="Comic Sans MS" panose="030F0702030302020204" charset="0"/>
              </a:rPr>
              <a:t>Love and care for people in need</a:t>
            </a:r>
            <a:endParaRPr kumimoji="1" lang="en-US" sz="2000" dirty="0">
              <a:solidFill>
                <a:srgbClr val="002060"/>
              </a:solidFill>
              <a:latin typeface="Comic Sans MS" panose="030F0702030302020204" charset="0"/>
              <a:ea typeface="Comic Sans MS" panose="030F0702030302020204" charset="0"/>
              <a:cs typeface="Comic Sans MS" panose="030F0702030302020204" charset="0"/>
            </a:endParaRPr>
          </a:p>
        </p:txBody>
      </p:sp>
      <p:sp>
        <p:nvSpPr>
          <p:cNvPr id="12" name="文本框 11">
            <a:extLst>
              <a:ext uri="{FF2B5EF4-FFF2-40B4-BE49-F238E27FC236}">
                <a16:creationId xmlns:a16="http://schemas.microsoft.com/office/drawing/2014/main" id="{A75FC612-316E-B59D-109B-9A2DB0757152}"/>
              </a:ext>
            </a:extLst>
          </p:cNvPr>
          <p:cNvSpPr txBox="1"/>
          <p:nvPr>
            <p:custDataLst>
              <p:tags r:id="rId4"/>
            </p:custDataLst>
          </p:nvPr>
        </p:nvSpPr>
        <p:spPr>
          <a:xfrm>
            <a:off x="4225925" y="-120928"/>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Hepburn’s charity work</a:t>
            </a:r>
          </a:p>
        </p:txBody>
      </p:sp>
      <p:sp>
        <p:nvSpPr>
          <p:cNvPr id="19" name="心形 18">
            <a:extLst>
              <a:ext uri="{FF2B5EF4-FFF2-40B4-BE49-F238E27FC236}">
                <a16:creationId xmlns:a16="http://schemas.microsoft.com/office/drawing/2014/main" id="{96F1D95E-7447-5CF5-B9DE-15E11D574A18}"/>
              </a:ext>
            </a:extLst>
          </p:cNvPr>
          <p:cNvSpPr/>
          <p:nvPr/>
        </p:nvSpPr>
        <p:spPr>
          <a:xfrm>
            <a:off x="6258743" y="5438973"/>
            <a:ext cx="2393959" cy="1306240"/>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values?</a:t>
            </a:r>
          </a:p>
        </p:txBody>
      </p:sp>
      <p:sp>
        <p:nvSpPr>
          <p:cNvPr id="2" name="心形 1">
            <a:extLst>
              <a:ext uri="{FF2B5EF4-FFF2-40B4-BE49-F238E27FC236}">
                <a16:creationId xmlns:a16="http://schemas.microsoft.com/office/drawing/2014/main" id="{91725920-FF9A-F82E-934D-87CE37A0BFED}"/>
              </a:ext>
            </a:extLst>
          </p:cNvPr>
          <p:cNvSpPr/>
          <p:nvPr/>
        </p:nvSpPr>
        <p:spPr>
          <a:xfrm>
            <a:off x="303966" y="5445407"/>
            <a:ext cx="2393959" cy="1306240"/>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qualities?</a:t>
            </a:r>
          </a:p>
        </p:txBody>
      </p:sp>
      <p:sp>
        <p:nvSpPr>
          <p:cNvPr id="3" name="椭圆 2">
            <a:extLst>
              <a:ext uri="{FF2B5EF4-FFF2-40B4-BE49-F238E27FC236}">
                <a16:creationId xmlns:a16="http://schemas.microsoft.com/office/drawing/2014/main" id="{F7803E2F-ECBB-B113-5FCA-21E4789ADB4D}"/>
              </a:ext>
            </a:extLst>
          </p:cNvPr>
          <p:cNvSpPr/>
          <p:nvPr>
            <p:custDataLst>
              <p:tags r:id="rId5"/>
            </p:custDataLst>
          </p:nvPr>
        </p:nvSpPr>
        <p:spPr>
          <a:xfrm>
            <a:off x="2805471" y="6127444"/>
            <a:ext cx="2829307" cy="55435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Selfless </a:t>
            </a:r>
          </a:p>
        </p:txBody>
      </p:sp>
      <p:sp>
        <p:nvSpPr>
          <p:cNvPr id="9" name="椭圆 8">
            <a:extLst>
              <a:ext uri="{FF2B5EF4-FFF2-40B4-BE49-F238E27FC236}">
                <a16:creationId xmlns:a16="http://schemas.microsoft.com/office/drawing/2014/main" id="{DFF148A2-F088-5B37-AB28-A975AB75A635}"/>
              </a:ext>
            </a:extLst>
          </p:cNvPr>
          <p:cNvSpPr/>
          <p:nvPr>
            <p:custDataLst>
              <p:tags r:id="rId6"/>
            </p:custDataLst>
          </p:nvPr>
        </p:nvSpPr>
        <p:spPr>
          <a:xfrm>
            <a:off x="2805471" y="5281517"/>
            <a:ext cx="3127787" cy="71824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dirty="0">
                <a:solidFill>
                  <a:srgbClr val="002060"/>
                </a:solidFill>
                <a:latin typeface="Comic Sans MS" panose="030F0702030302020204" charset="0"/>
                <a:ea typeface="Comic Sans MS" panose="030F0702030302020204" charset="0"/>
                <a:cs typeface="Comic Sans MS" panose="030F0702030302020204" charset="0"/>
              </a:rPr>
              <a:t>warm-hearted</a:t>
            </a: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 </a:t>
            </a:r>
          </a:p>
        </p:txBody>
      </p:sp>
      <p:pic>
        <p:nvPicPr>
          <p:cNvPr id="10" name="图片 9">
            <a:extLst>
              <a:ext uri="{FF2B5EF4-FFF2-40B4-BE49-F238E27FC236}">
                <a16:creationId xmlns:a16="http://schemas.microsoft.com/office/drawing/2014/main" id="{BD0C76EC-DA23-42BE-7BAC-FDE8984BE827}"/>
              </a:ext>
            </a:extLst>
          </p:cNvPr>
          <p:cNvPicPr>
            <a:picLocks noChangeAspect="1"/>
          </p:cNvPicPr>
          <p:nvPr/>
        </p:nvPicPr>
        <p:blipFill rotWithShape="1">
          <a:blip r:embed="rId8">
            <a:extLst>
              <a:ext uri="{28A0092B-C50C-407E-A947-70E740481C1C}">
                <a14:useLocalDpi xmlns:a14="http://schemas.microsoft.com/office/drawing/2010/main" val="0"/>
              </a:ext>
            </a:extLst>
          </a:blip>
          <a:srcRect b="9804"/>
          <a:stretch/>
        </p:blipFill>
        <p:spPr>
          <a:xfrm>
            <a:off x="97554" y="801137"/>
            <a:ext cx="3863576" cy="3600222"/>
          </a:xfrm>
          <a:prstGeom prst="rect">
            <a:avLst/>
          </a:prstGeom>
        </p:spPr>
      </p:pic>
      <p:sp>
        <p:nvSpPr>
          <p:cNvPr id="6" name="文本框 5">
            <a:extLst>
              <a:ext uri="{FF2B5EF4-FFF2-40B4-BE49-F238E27FC236}">
                <a16:creationId xmlns:a16="http://schemas.microsoft.com/office/drawing/2014/main" id="{540DC98D-D33F-7A1A-3321-800E73D8666D}"/>
              </a:ext>
            </a:extLst>
          </p:cNvPr>
          <p:cNvSpPr txBox="1"/>
          <p:nvPr/>
        </p:nvSpPr>
        <p:spPr>
          <a:xfrm>
            <a:off x="9918001" y="801137"/>
            <a:ext cx="734759" cy="461665"/>
          </a:xfrm>
          <a:prstGeom prst="rect">
            <a:avLst/>
          </a:prstGeom>
          <a:noFill/>
        </p:spPr>
        <p:txBody>
          <a:bodyPr wrap="square" rtlCol="0">
            <a:spAutoFit/>
          </a:bodyPr>
          <a:lstStyle/>
          <a:p>
            <a:r>
              <a:rPr lang="en-US" altLang="zh-CN" sz="2400" b="1" dirty="0">
                <a:solidFill>
                  <a:srgbClr val="FF0000"/>
                </a:solidFill>
                <a:latin typeface="Times New Roman" panose="02020603050405020304" pitchFamily="18" charset="0"/>
                <a:cs typeface="Times New Roman" panose="02020603050405020304" pitchFamily="18" charset="0"/>
              </a:rPr>
              <a:t> B</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文本框 6">
            <a:extLst>
              <a:ext uri="{FF2B5EF4-FFF2-40B4-BE49-F238E27FC236}">
                <a16:creationId xmlns:a16="http://schemas.microsoft.com/office/drawing/2014/main" id="{EF003CB8-953B-318D-D32E-E0BCE662975B}"/>
              </a:ext>
            </a:extLst>
          </p:cNvPr>
          <p:cNvSpPr txBox="1"/>
          <p:nvPr/>
        </p:nvSpPr>
        <p:spPr>
          <a:xfrm>
            <a:off x="6897247" y="2256907"/>
            <a:ext cx="175545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 </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6" name="文本框 15">
            <a:extLst>
              <a:ext uri="{FF2B5EF4-FFF2-40B4-BE49-F238E27FC236}">
                <a16:creationId xmlns:a16="http://schemas.microsoft.com/office/drawing/2014/main" id="{AEC8B5C7-A0F5-5D84-EF3D-EDC3EDC7848D}"/>
              </a:ext>
            </a:extLst>
          </p:cNvPr>
          <p:cNvSpPr txBox="1"/>
          <p:nvPr/>
        </p:nvSpPr>
        <p:spPr>
          <a:xfrm>
            <a:off x="4860301" y="3328416"/>
            <a:ext cx="774477"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 </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003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2" nodeType="clickEffect">
                                  <p:stCondLst>
                                    <p:cond delay="0"/>
                                  </p:stCondLst>
                                  <p:childTnLst>
                                    <p:set>
                                      <p:cBhvr>
                                        <p:cTn id="5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P spid="5" grpId="2" animBg="1"/>
      <p:bldP spid="8" grpId="1" animBg="1"/>
      <p:bldP spid="8" grpId="2" animBg="1"/>
      <p:bldP spid="12" grpId="0"/>
      <p:bldP spid="19" grpId="0" animBg="1"/>
      <p:bldP spid="2" grpId="0" animBg="1"/>
      <p:bldP spid="3" grpId="0" bldLvl="0" animBg="1"/>
      <p:bldP spid="3" grpId="1" animBg="1"/>
      <p:bldP spid="9" grpId="0" bldLvl="0" animBg="1"/>
      <p:bldP spid="9" grpId="1" animBg="1"/>
      <p:bldP spid="6" grpId="0"/>
      <p:bldP spid="7"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a:extLst>
              <a:ext uri="{FF2B5EF4-FFF2-40B4-BE49-F238E27FC236}">
                <a16:creationId xmlns:a16="http://schemas.microsoft.com/office/drawing/2014/main" id="{670D1551-1CFE-6562-A052-2F01CF00BE41}"/>
              </a:ext>
            </a:extLst>
          </p:cNvPr>
          <p:cNvGraphicFramePr>
            <a:graphicFrameLocks noGrp="1"/>
          </p:cNvGraphicFramePr>
          <p:nvPr>
            <p:ph idx="1"/>
            <p:extLst>
              <p:ext uri="{D42A27DB-BD31-4B8C-83A1-F6EECF244321}">
                <p14:modId xmlns:p14="http://schemas.microsoft.com/office/powerpoint/2010/main" val="1632164275"/>
              </p:ext>
            </p:extLst>
          </p:nvPr>
        </p:nvGraphicFramePr>
        <p:xfrm>
          <a:off x="527050" y="3075443"/>
          <a:ext cx="10969625" cy="475932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文本框 3">
            <a:extLst>
              <a:ext uri="{FF2B5EF4-FFF2-40B4-BE49-F238E27FC236}">
                <a16:creationId xmlns:a16="http://schemas.microsoft.com/office/drawing/2014/main" id="{B3D0A66A-FEFF-F9E0-7E7D-CAAF88626420}"/>
              </a:ext>
            </a:extLst>
          </p:cNvPr>
          <p:cNvSpPr txBox="1"/>
          <p:nvPr>
            <p:custDataLst>
              <p:tags r:id="rId1"/>
            </p:custDataLst>
          </p:nvPr>
        </p:nvSpPr>
        <p:spPr>
          <a:xfrm>
            <a:off x="0" y="12065"/>
            <a:ext cx="3841474"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about role models </a:t>
            </a:r>
          </a:p>
        </p:txBody>
      </p:sp>
      <p:sp>
        <p:nvSpPr>
          <p:cNvPr id="7" name="文本框 6">
            <a:extLst>
              <a:ext uri="{FF2B5EF4-FFF2-40B4-BE49-F238E27FC236}">
                <a16:creationId xmlns:a16="http://schemas.microsoft.com/office/drawing/2014/main" id="{EFEA7220-7CC3-877A-B49E-C3658B1F2436}"/>
              </a:ext>
            </a:extLst>
          </p:cNvPr>
          <p:cNvSpPr txBox="1"/>
          <p:nvPr/>
        </p:nvSpPr>
        <p:spPr>
          <a:xfrm>
            <a:off x="695325" y="4911605"/>
            <a:ext cx="2028825" cy="461665"/>
          </a:xfrm>
          <a:prstGeom prst="rect">
            <a:avLst/>
          </a:prstGeom>
          <a:noFill/>
        </p:spPr>
        <p:txBody>
          <a:bodyPr wrap="square" rtlCol="0">
            <a:spAutoFit/>
          </a:bodyPr>
          <a:lstStyle/>
          <a:p>
            <a:r>
              <a:rPr lang="en-US" altLang="zh-CN" sz="2400" dirty="0">
                <a:solidFill>
                  <a:srgbClr val="002060"/>
                </a:solidFill>
              </a:rPr>
              <a:t>In junior high</a:t>
            </a:r>
            <a:endParaRPr lang="zh-CN" altLang="en-US" sz="2400" dirty="0">
              <a:solidFill>
                <a:srgbClr val="002060"/>
              </a:solidFill>
            </a:endParaRPr>
          </a:p>
        </p:txBody>
      </p:sp>
      <p:sp>
        <p:nvSpPr>
          <p:cNvPr id="8" name="文本框 7">
            <a:extLst>
              <a:ext uri="{FF2B5EF4-FFF2-40B4-BE49-F238E27FC236}">
                <a16:creationId xmlns:a16="http://schemas.microsoft.com/office/drawing/2014/main" id="{B21CBDC3-8F78-359D-BA9C-E8DB67B13F29}"/>
              </a:ext>
            </a:extLst>
          </p:cNvPr>
          <p:cNvSpPr txBox="1"/>
          <p:nvPr/>
        </p:nvSpPr>
        <p:spPr>
          <a:xfrm>
            <a:off x="3488531" y="4252225"/>
            <a:ext cx="2028825" cy="461665"/>
          </a:xfrm>
          <a:prstGeom prst="rect">
            <a:avLst/>
          </a:prstGeom>
          <a:noFill/>
        </p:spPr>
        <p:txBody>
          <a:bodyPr wrap="square" rtlCol="0">
            <a:spAutoFit/>
          </a:bodyPr>
          <a:lstStyle/>
          <a:p>
            <a:r>
              <a:rPr lang="en-US" altLang="zh-CN" sz="2400" dirty="0">
                <a:solidFill>
                  <a:srgbClr val="002060"/>
                </a:solidFill>
              </a:rPr>
              <a:t>In senior high</a:t>
            </a:r>
            <a:endParaRPr lang="zh-CN" altLang="en-US" sz="2400" dirty="0">
              <a:solidFill>
                <a:srgbClr val="002060"/>
              </a:solidFill>
            </a:endParaRPr>
          </a:p>
        </p:txBody>
      </p:sp>
      <p:sp>
        <p:nvSpPr>
          <p:cNvPr id="9" name="文本框 8">
            <a:extLst>
              <a:ext uri="{FF2B5EF4-FFF2-40B4-BE49-F238E27FC236}">
                <a16:creationId xmlns:a16="http://schemas.microsoft.com/office/drawing/2014/main" id="{9A35CFCF-104F-3572-E970-8D6C8DA42C69}"/>
              </a:ext>
            </a:extLst>
          </p:cNvPr>
          <p:cNvSpPr txBox="1"/>
          <p:nvPr/>
        </p:nvSpPr>
        <p:spPr>
          <a:xfrm>
            <a:off x="6035777" y="3220160"/>
            <a:ext cx="2686050" cy="830997"/>
          </a:xfrm>
          <a:prstGeom prst="rect">
            <a:avLst/>
          </a:prstGeom>
          <a:noFill/>
        </p:spPr>
        <p:txBody>
          <a:bodyPr wrap="square" rtlCol="0">
            <a:spAutoFit/>
          </a:bodyPr>
          <a:lstStyle/>
          <a:p>
            <a:r>
              <a:rPr lang="en-US" altLang="zh-CN" sz="2400" dirty="0">
                <a:solidFill>
                  <a:srgbClr val="002060"/>
                </a:solidFill>
              </a:rPr>
              <a:t>At junior college&amp; university</a:t>
            </a:r>
            <a:endParaRPr lang="zh-CN" altLang="en-US" sz="2400" dirty="0">
              <a:solidFill>
                <a:srgbClr val="002060"/>
              </a:solidFill>
            </a:endParaRPr>
          </a:p>
        </p:txBody>
      </p:sp>
      <p:sp>
        <p:nvSpPr>
          <p:cNvPr id="10" name="文本框 9">
            <a:extLst>
              <a:ext uri="{FF2B5EF4-FFF2-40B4-BE49-F238E27FC236}">
                <a16:creationId xmlns:a16="http://schemas.microsoft.com/office/drawing/2014/main" id="{E7455AF4-1979-46E2-D805-9BB72FE899B1}"/>
              </a:ext>
            </a:extLst>
          </p:cNvPr>
          <p:cNvSpPr txBox="1"/>
          <p:nvPr/>
        </p:nvSpPr>
        <p:spPr>
          <a:xfrm>
            <a:off x="8978900" y="2819290"/>
            <a:ext cx="2686050" cy="461665"/>
          </a:xfrm>
          <a:prstGeom prst="rect">
            <a:avLst/>
          </a:prstGeom>
          <a:noFill/>
        </p:spPr>
        <p:txBody>
          <a:bodyPr wrap="square" rtlCol="0">
            <a:spAutoFit/>
          </a:bodyPr>
          <a:lstStyle/>
          <a:p>
            <a:r>
              <a:rPr lang="en-US" altLang="zh-CN" sz="2400" dirty="0">
                <a:solidFill>
                  <a:srgbClr val="002060"/>
                </a:solidFill>
              </a:rPr>
              <a:t>After graduation</a:t>
            </a:r>
            <a:endParaRPr lang="zh-CN" altLang="en-US" sz="2400" dirty="0">
              <a:solidFill>
                <a:srgbClr val="002060"/>
              </a:solidFill>
            </a:endParaRPr>
          </a:p>
        </p:txBody>
      </p:sp>
      <p:sp>
        <p:nvSpPr>
          <p:cNvPr id="14" name="矩形 13">
            <a:extLst>
              <a:ext uri="{FF2B5EF4-FFF2-40B4-BE49-F238E27FC236}">
                <a16:creationId xmlns:a16="http://schemas.microsoft.com/office/drawing/2014/main" id="{67C2195E-909E-26CE-66AF-FC8E4E686C26}"/>
              </a:ext>
            </a:extLst>
          </p:cNvPr>
          <p:cNvSpPr/>
          <p:nvPr/>
        </p:nvSpPr>
        <p:spPr>
          <a:xfrm>
            <a:off x="153972" y="1721629"/>
            <a:ext cx="1284212" cy="461665"/>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2060"/>
                </a:solidFill>
              </a:rPr>
              <a:t>Problems</a:t>
            </a:r>
            <a:endParaRPr lang="zh-CN" altLang="en-US" dirty="0">
              <a:solidFill>
                <a:srgbClr val="002060"/>
              </a:solidFill>
            </a:endParaRPr>
          </a:p>
        </p:txBody>
      </p:sp>
      <p:sp>
        <p:nvSpPr>
          <p:cNvPr id="15" name="左大括号 14">
            <a:extLst>
              <a:ext uri="{FF2B5EF4-FFF2-40B4-BE49-F238E27FC236}">
                <a16:creationId xmlns:a16="http://schemas.microsoft.com/office/drawing/2014/main" id="{5D427809-745D-4C52-7412-95347C0337C1}"/>
              </a:ext>
            </a:extLst>
          </p:cNvPr>
          <p:cNvSpPr/>
          <p:nvPr/>
        </p:nvSpPr>
        <p:spPr>
          <a:xfrm>
            <a:off x="1539870" y="758827"/>
            <a:ext cx="314325" cy="2475497"/>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97D36702-C115-59C3-09D5-565CDDDDE238}"/>
              </a:ext>
            </a:extLst>
          </p:cNvPr>
          <p:cNvSpPr/>
          <p:nvPr/>
        </p:nvSpPr>
        <p:spPr>
          <a:xfrm>
            <a:off x="1955882" y="670438"/>
            <a:ext cx="3407569" cy="659467"/>
          </a:xfrm>
          <a:prstGeom prst="rect">
            <a:avLst/>
          </a:prstGeom>
          <a:solidFill>
            <a:schemeClr val="accent3">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He</a:t>
            </a:r>
            <a:r>
              <a:rPr lang="zh-CN" altLang="en-US" dirty="0">
                <a:solidFill>
                  <a:srgbClr val="002060"/>
                </a:solidFill>
              </a:rPr>
              <a:t> </a:t>
            </a:r>
            <a:r>
              <a:rPr lang="en-US" altLang="zh-CN" dirty="0">
                <a:solidFill>
                  <a:srgbClr val="002060"/>
                </a:solidFill>
              </a:rPr>
              <a:t>was refused when he tried out for the school team.</a:t>
            </a:r>
          </a:p>
        </p:txBody>
      </p:sp>
      <p:sp>
        <p:nvSpPr>
          <p:cNvPr id="18" name="矩形 17">
            <a:extLst>
              <a:ext uri="{FF2B5EF4-FFF2-40B4-BE49-F238E27FC236}">
                <a16:creationId xmlns:a16="http://schemas.microsoft.com/office/drawing/2014/main" id="{F09C0AB9-56F4-08C8-7498-382F35B76BF7}"/>
              </a:ext>
            </a:extLst>
          </p:cNvPr>
          <p:cNvSpPr/>
          <p:nvPr/>
        </p:nvSpPr>
        <p:spPr>
          <a:xfrm>
            <a:off x="1955881" y="1424068"/>
            <a:ext cx="3407569" cy="659467"/>
          </a:xfrm>
          <a:prstGeom prst="rect">
            <a:avLst/>
          </a:prstGeom>
          <a:solidFill>
            <a:schemeClr val="accent3">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No university would invite him because of his height.</a:t>
            </a:r>
            <a:endParaRPr lang="zh-CN" altLang="en-US" dirty="0">
              <a:solidFill>
                <a:srgbClr val="002060"/>
              </a:solidFill>
            </a:endParaRPr>
          </a:p>
        </p:txBody>
      </p:sp>
      <p:sp>
        <p:nvSpPr>
          <p:cNvPr id="19" name="矩形 18">
            <a:extLst>
              <a:ext uri="{FF2B5EF4-FFF2-40B4-BE49-F238E27FC236}">
                <a16:creationId xmlns:a16="http://schemas.microsoft.com/office/drawing/2014/main" id="{513ED70F-2FC5-4993-F9A0-7B20184C3272}"/>
              </a:ext>
            </a:extLst>
          </p:cNvPr>
          <p:cNvSpPr/>
          <p:nvPr/>
        </p:nvSpPr>
        <p:spPr>
          <a:xfrm>
            <a:off x="1955879" y="2204209"/>
            <a:ext cx="3407569" cy="460376"/>
          </a:xfrm>
          <a:prstGeom prst="rect">
            <a:avLst/>
          </a:prstGeom>
          <a:solidFill>
            <a:schemeClr val="accent3">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NBA was not interested in him.</a:t>
            </a:r>
            <a:endParaRPr lang="zh-CN" altLang="en-US" dirty="0">
              <a:solidFill>
                <a:srgbClr val="002060"/>
              </a:solidFill>
            </a:endParaRPr>
          </a:p>
        </p:txBody>
      </p:sp>
      <p:sp>
        <p:nvSpPr>
          <p:cNvPr id="20" name="矩形 19">
            <a:extLst>
              <a:ext uri="{FF2B5EF4-FFF2-40B4-BE49-F238E27FC236}">
                <a16:creationId xmlns:a16="http://schemas.microsoft.com/office/drawing/2014/main" id="{948B0270-E1E2-5946-B416-F0435E03ACCE}"/>
              </a:ext>
            </a:extLst>
          </p:cNvPr>
          <p:cNvSpPr/>
          <p:nvPr/>
        </p:nvSpPr>
        <p:spPr>
          <a:xfrm>
            <a:off x="1955879" y="2785259"/>
            <a:ext cx="3407569" cy="659467"/>
          </a:xfrm>
          <a:prstGeom prst="rect">
            <a:avLst/>
          </a:prstGeom>
          <a:solidFill>
            <a:schemeClr val="accent3">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rgbClr val="002060"/>
                </a:solidFill>
              </a:rPr>
              <a:t>He had to sit in the stands because of his height.</a:t>
            </a:r>
            <a:endParaRPr lang="zh-CN" altLang="en-US" dirty="0">
              <a:solidFill>
                <a:srgbClr val="002060"/>
              </a:solidFill>
            </a:endParaRPr>
          </a:p>
        </p:txBody>
      </p:sp>
      <p:sp>
        <p:nvSpPr>
          <p:cNvPr id="21" name="矩形 20">
            <a:extLst>
              <a:ext uri="{FF2B5EF4-FFF2-40B4-BE49-F238E27FC236}">
                <a16:creationId xmlns:a16="http://schemas.microsoft.com/office/drawing/2014/main" id="{5EF7C759-CC31-9E8E-EE4C-F5EDE1B38F86}"/>
              </a:ext>
            </a:extLst>
          </p:cNvPr>
          <p:cNvSpPr/>
          <p:nvPr/>
        </p:nvSpPr>
        <p:spPr>
          <a:xfrm>
            <a:off x="5761842" y="1424068"/>
            <a:ext cx="1284212" cy="461665"/>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2060"/>
                </a:solidFill>
              </a:rPr>
              <a:t>Solutions</a:t>
            </a:r>
            <a:endParaRPr lang="zh-CN" altLang="en-US" dirty="0">
              <a:solidFill>
                <a:srgbClr val="002060"/>
              </a:solidFill>
            </a:endParaRPr>
          </a:p>
        </p:txBody>
      </p:sp>
      <p:sp>
        <p:nvSpPr>
          <p:cNvPr id="22" name="左大括号 21">
            <a:extLst>
              <a:ext uri="{FF2B5EF4-FFF2-40B4-BE49-F238E27FC236}">
                <a16:creationId xmlns:a16="http://schemas.microsoft.com/office/drawing/2014/main" id="{6573DEFD-61A3-D305-8B7E-D20F6CF38936}"/>
              </a:ext>
            </a:extLst>
          </p:cNvPr>
          <p:cNvSpPr/>
          <p:nvPr/>
        </p:nvSpPr>
        <p:spPr>
          <a:xfrm>
            <a:off x="7193465" y="577685"/>
            <a:ext cx="314325" cy="2154433"/>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B30C93A7-1868-D1A3-8531-2B819F291806}"/>
              </a:ext>
            </a:extLst>
          </p:cNvPr>
          <p:cNvSpPr/>
          <p:nvPr/>
        </p:nvSpPr>
        <p:spPr>
          <a:xfrm>
            <a:off x="7621818" y="336527"/>
            <a:ext cx="3841474" cy="646310"/>
          </a:xfrm>
          <a:prstGeom prst="rect">
            <a:avLst/>
          </a:prstGeom>
          <a:solidFill>
            <a:schemeClr val="accent4">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He remained in a basketball league until NBA took notice of him.</a:t>
            </a:r>
          </a:p>
        </p:txBody>
      </p:sp>
      <p:sp>
        <p:nvSpPr>
          <p:cNvPr id="24" name="矩形 23">
            <a:extLst>
              <a:ext uri="{FF2B5EF4-FFF2-40B4-BE49-F238E27FC236}">
                <a16:creationId xmlns:a16="http://schemas.microsoft.com/office/drawing/2014/main" id="{1F2090AE-9FC3-CAFC-DD16-0222AE99790E}"/>
              </a:ext>
            </a:extLst>
          </p:cNvPr>
          <p:cNvSpPr/>
          <p:nvPr/>
        </p:nvSpPr>
        <p:spPr>
          <a:xfrm>
            <a:off x="7621818" y="1101426"/>
            <a:ext cx="3841474" cy="534788"/>
          </a:xfrm>
          <a:prstGeom prst="rect">
            <a:avLst/>
          </a:prstGeom>
          <a:solidFill>
            <a:schemeClr val="accent4">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He didn’t lose heart and became the star of the team.</a:t>
            </a:r>
            <a:endParaRPr lang="zh-CN" altLang="en-US" dirty="0">
              <a:solidFill>
                <a:srgbClr val="002060"/>
              </a:solidFill>
            </a:endParaRPr>
          </a:p>
        </p:txBody>
      </p:sp>
      <p:sp>
        <p:nvSpPr>
          <p:cNvPr id="25" name="矩形 24">
            <a:extLst>
              <a:ext uri="{FF2B5EF4-FFF2-40B4-BE49-F238E27FC236}">
                <a16:creationId xmlns:a16="http://schemas.microsoft.com/office/drawing/2014/main" id="{3C7D2AC6-8A8A-E9CC-8A39-E5436829118E}"/>
              </a:ext>
            </a:extLst>
          </p:cNvPr>
          <p:cNvSpPr/>
          <p:nvPr/>
        </p:nvSpPr>
        <p:spPr>
          <a:xfrm>
            <a:off x="7655201" y="1719637"/>
            <a:ext cx="3841474" cy="534788"/>
          </a:xfrm>
          <a:prstGeom prst="rect">
            <a:avLst/>
          </a:prstGeom>
          <a:solidFill>
            <a:schemeClr val="accent4">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lang="en-US" altLang="zh-CN" dirty="0">
                <a:solidFill>
                  <a:srgbClr val="002060"/>
                </a:solidFill>
              </a:rPr>
              <a:t>He played at a junior college and won the championship.</a:t>
            </a:r>
            <a:endParaRPr lang="zh-CN" altLang="en-US" dirty="0">
              <a:solidFill>
                <a:srgbClr val="002060"/>
              </a:solidFill>
            </a:endParaRPr>
          </a:p>
        </p:txBody>
      </p:sp>
      <p:sp>
        <p:nvSpPr>
          <p:cNvPr id="26" name="矩形 25">
            <a:extLst>
              <a:ext uri="{FF2B5EF4-FFF2-40B4-BE49-F238E27FC236}">
                <a16:creationId xmlns:a16="http://schemas.microsoft.com/office/drawing/2014/main" id="{C8F95EEF-C180-E5AA-1D8D-492554598769}"/>
              </a:ext>
            </a:extLst>
          </p:cNvPr>
          <p:cNvSpPr/>
          <p:nvPr/>
        </p:nvSpPr>
        <p:spPr>
          <a:xfrm>
            <a:off x="7656869" y="2382051"/>
            <a:ext cx="3841474" cy="534788"/>
          </a:xfrm>
          <a:prstGeom prst="rect">
            <a:avLst/>
          </a:prstGeom>
          <a:solidFill>
            <a:schemeClr val="accent4">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solidFill>
                  <a:srgbClr val="002060"/>
                </a:solidFill>
              </a:rPr>
              <a:t>He practiced harder and got the coach to change his mind.</a:t>
            </a:r>
            <a:endParaRPr lang="zh-CN" altLang="en-US" dirty="0">
              <a:solidFill>
                <a:srgbClr val="002060"/>
              </a:solidFill>
            </a:endParaRPr>
          </a:p>
        </p:txBody>
      </p:sp>
      <p:sp>
        <p:nvSpPr>
          <p:cNvPr id="32" name="箭头: 右 31">
            <a:extLst>
              <a:ext uri="{FF2B5EF4-FFF2-40B4-BE49-F238E27FC236}">
                <a16:creationId xmlns:a16="http://schemas.microsoft.com/office/drawing/2014/main" id="{5A09F74D-70B4-E038-BD8B-0A5F8A509972}"/>
              </a:ext>
            </a:extLst>
          </p:cNvPr>
          <p:cNvSpPr/>
          <p:nvPr/>
        </p:nvSpPr>
        <p:spPr>
          <a:xfrm rot="20718978">
            <a:off x="184827" y="2706033"/>
            <a:ext cx="10988562" cy="871597"/>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CN" sz="2800" dirty="0"/>
              <a:t>A small man’s big dream comes true!</a:t>
            </a:r>
            <a:endParaRPr lang="zh-CN" altLang="en-US" sz="2800" dirty="0"/>
          </a:p>
        </p:txBody>
      </p:sp>
      <p:sp>
        <p:nvSpPr>
          <p:cNvPr id="33" name="椭圆 32">
            <a:extLst>
              <a:ext uri="{FF2B5EF4-FFF2-40B4-BE49-F238E27FC236}">
                <a16:creationId xmlns:a16="http://schemas.microsoft.com/office/drawing/2014/main" id="{5EB92B5C-C6DD-7A3D-D735-4F76671BDDA3}"/>
              </a:ext>
            </a:extLst>
          </p:cNvPr>
          <p:cNvSpPr/>
          <p:nvPr>
            <p:custDataLst>
              <p:tags r:id="rId2"/>
            </p:custDataLst>
          </p:nvPr>
        </p:nvSpPr>
        <p:spPr>
          <a:xfrm>
            <a:off x="3155225" y="2295993"/>
            <a:ext cx="3145790" cy="55054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hard-working</a:t>
            </a:r>
            <a:r>
              <a:rPr kumimoji="1" lang="en-US" sz="2800" dirty="0">
                <a:solidFill>
                  <a:srgbClr val="002060"/>
                </a:solidFill>
                <a:latin typeface="Comic Sans MS" panose="030F0702030302020204" charset="0"/>
                <a:ea typeface="Comic Sans MS" panose="030F0702030302020204" charset="0"/>
                <a:cs typeface="Comic Sans MS" panose="030F0702030302020204" charset="0"/>
              </a:rPr>
              <a:t> </a:t>
            </a:r>
          </a:p>
        </p:txBody>
      </p:sp>
      <p:sp>
        <p:nvSpPr>
          <p:cNvPr id="34" name="椭圆 33">
            <a:extLst>
              <a:ext uri="{FF2B5EF4-FFF2-40B4-BE49-F238E27FC236}">
                <a16:creationId xmlns:a16="http://schemas.microsoft.com/office/drawing/2014/main" id="{557C83A2-44BC-CD5C-EFE4-A03BD6F09C66}"/>
              </a:ext>
            </a:extLst>
          </p:cNvPr>
          <p:cNvSpPr/>
          <p:nvPr>
            <p:custDataLst>
              <p:tags r:id="rId3"/>
            </p:custDataLst>
          </p:nvPr>
        </p:nvSpPr>
        <p:spPr>
          <a:xfrm>
            <a:off x="5158700" y="1715888"/>
            <a:ext cx="2872740" cy="5657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persistent</a:t>
            </a:r>
            <a:r>
              <a:rPr kumimoji="1" lang="en-US" sz="2800" dirty="0">
                <a:solidFill>
                  <a:srgbClr val="002060"/>
                </a:solidFill>
                <a:latin typeface="Comic Sans MS" panose="030F0702030302020204" charset="0"/>
                <a:ea typeface="Comic Sans MS" panose="030F0702030302020204" charset="0"/>
                <a:cs typeface="Comic Sans MS" panose="030F0702030302020204" charset="0"/>
              </a:rPr>
              <a:t> </a:t>
            </a:r>
          </a:p>
        </p:txBody>
      </p:sp>
      <p:pic>
        <p:nvPicPr>
          <p:cNvPr id="35" name="Picture 4" descr="D:\个人重要资料(勿删)\HP\桌面\新建文件夹\14083490_ori.jpg">
            <a:extLst>
              <a:ext uri="{FF2B5EF4-FFF2-40B4-BE49-F238E27FC236}">
                <a16:creationId xmlns:a16="http://schemas.microsoft.com/office/drawing/2014/main" id="{0339BFC5-9F56-2BB6-3D67-7F33E85F19B3}"/>
              </a:ext>
            </a:extLst>
          </p:cNvPr>
          <p:cNvPicPr>
            <a:picLocks noChangeAspect="1"/>
          </p:cNvPicPr>
          <p:nvPr>
            <p:custDataLst>
              <p:tags r:id="rId4"/>
            </p:custDataLst>
          </p:nvPr>
        </p:nvPicPr>
        <p:blipFill>
          <a:blip r:embed="rId13"/>
          <a:stretch>
            <a:fillRect/>
          </a:stretch>
        </p:blipFill>
        <p:spPr>
          <a:xfrm>
            <a:off x="10688252" y="5013166"/>
            <a:ext cx="1430338" cy="1787525"/>
          </a:xfrm>
          <a:prstGeom prst="rect">
            <a:avLst/>
          </a:prstGeom>
          <a:noFill/>
          <a:ln w="9525">
            <a:noFill/>
          </a:ln>
        </p:spPr>
      </p:pic>
      <p:sp>
        <p:nvSpPr>
          <p:cNvPr id="36" name="心形 35">
            <a:extLst>
              <a:ext uri="{FF2B5EF4-FFF2-40B4-BE49-F238E27FC236}">
                <a16:creationId xmlns:a16="http://schemas.microsoft.com/office/drawing/2014/main" id="{9E9F6333-9E2C-3C25-E104-06A81FE3DC86}"/>
              </a:ext>
            </a:extLst>
          </p:cNvPr>
          <p:cNvSpPr/>
          <p:nvPr/>
        </p:nvSpPr>
        <p:spPr>
          <a:xfrm>
            <a:off x="-40252" y="1634198"/>
            <a:ext cx="3195477" cy="2047294"/>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qualities and values?</a:t>
            </a:r>
          </a:p>
        </p:txBody>
      </p:sp>
      <p:sp>
        <p:nvSpPr>
          <p:cNvPr id="2" name="椭圆 1">
            <a:extLst>
              <a:ext uri="{FF2B5EF4-FFF2-40B4-BE49-F238E27FC236}">
                <a16:creationId xmlns:a16="http://schemas.microsoft.com/office/drawing/2014/main" id="{4ACFB592-60C3-139B-E0FD-457CC0B10884}"/>
              </a:ext>
            </a:extLst>
          </p:cNvPr>
          <p:cNvSpPr/>
          <p:nvPr>
            <p:custDataLst>
              <p:tags r:id="rId5"/>
            </p:custDataLst>
          </p:nvPr>
        </p:nvSpPr>
        <p:spPr>
          <a:xfrm>
            <a:off x="7294283" y="1109636"/>
            <a:ext cx="3163569" cy="5657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never give up</a:t>
            </a:r>
            <a:endParaRPr kumimoji="1" lang="en-US" sz="2800" dirty="0">
              <a:solidFill>
                <a:srgbClr val="002060"/>
              </a:solidFill>
              <a:latin typeface="Comic Sans MS" panose="030F0702030302020204" charset="0"/>
              <a:ea typeface="Comic Sans MS" panose="030F0702030302020204" charset="0"/>
              <a:cs typeface="Comic Sans MS" panose="030F0702030302020204" charset="0"/>
            </a:endParaRPr>
          </a:p>
        </p:txBody>
      </p:sp>
      <p:sp>
        <p:nvSpPr>
          <p:cNvPr id="6" name="文本框 5">
            <a:extLst>
              <a:ext uri="{FF2B5EF4-FFF2-40B4-BE49-F238E27FC236}">
                <a16:creationId xmlns:a16="http://schemas.microsoft.com/office/drawing/2014/main" id="{BF0CAA95-665B-3FB3-472A-8ACD0F21C22B}"/>
              </a:ext>
            </a:extLst>
          </p:cNvPr>
          <p:cNvSpPr txBox="1"/>
          <p:nvPr>
            <p:custDataLst>
              <p:tags r:id="rId6"/>
            </p:custDataLst>
          </p:nvPr>
        </p:nvSpPr>
        <p:spPr>
          <a:xfrm>
            <a:off x="3841474" y="-84704"/>
            <a:ext cx="5497835" cy="523220"/>
          </a:xfrm>
          <a:prstGeom prst="rect">
            <a:avLst/>
          </a:prstGeom>
          <a:noFill/>
        </p:spPr>
        <p:txBody>
          <a:bodyPr wrap="square" rtlCol="0">
            <a:spAutoFit/>
          </a:bodyPr>
          <a:lstStyle/>
          <a:p>
            <a:r>
              <a:rPr lang="en-US" altLang="zh-CN" sz="2800" b="1" i="1" dirty="0">
                <a:solidFill>
                  <a:srgbClr val="0070C0"/>
                </a:solidFill>
                <a:latin typeface="Times New Roman" panose="02020603050405020304" pitchFamily="18" charset="0"/>
                <a:cs typeface="Times New Roman" panose="02020603050405020304" pitchFamily="18" charset="0"/>
              </a:rPr>
              <a:t>Webb’s problems and solutions(P50)</a:t>
            </a:r>
          </a:p>
        </p:txBody>
      </p:sp>
    </p:spTree>
    <p:extLst>
      <p:ext uri="{BB962C8B-B14F-4D97-AF65-F5344CB8AC3E}">
        <p14:creationId xmlns:p14="http://schemas.microsoft.com/office/powerpoint/2010/main" val="330500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2.08333E-7 -3.33333E-6 L -0.11732 0.72269 " pathEditMode="relative" rAng="0" ptsTypes="AA">
                                      <p:cBhvr>
                                        <p:cTn id="34" dur="2000" fill="hold"/>
                                        <p:tgtEl>
                                          <p:spTgt spid="16"/>
                                        </p:tgtEl>
                                        <p:attrNameLst>
                                          <p:attrName>ppt_x</p:attrName>
                                          <p:attrName>ppt_y</p:attrName>
                                        </p:attrNameLst>
                                      </p:cBhvr>
                                      <p:rCtr x="-5872" y="36134"/>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1" nodeType="clickEffect">
                                  <p:stCondLst>
                                    <p:cond delay="0"/>
                                  </p:stCondLst>
                                  <p:childTnLst>
                                    <p:animMotion origin="layout" path="M -0.00013 -0.02246 L -0.5845 0.75393 " pathEditMode="relative" rAng="0" ptsTypes="AA">
                                      <p:cBhvr>
                                        <p:cTn id="38" dur="2000" fill="hold"/>
                                        <p:tgtEl>
                                          <p:spTgt spid="24"/>
                                        </p:tgtEl>
                                        <p:attrNameLst>
                                          <p:attrName>ppt_x</p:attrName>
                                          <p:attrName>ppt_y</p:attrName>
                                        </p:attrNameLst>
                                      </p:cBhvr>
                                      <p:rCtr x="-29219" y="38819"/>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1" nodeType="clickEffect">
                                  <p:stCondLst>
                                    <p:cond delay="0"/>
                                  </p:stCondLst>
                                  <p:childTnLst>
                                    <p:animMotion origin="layout" path="M -2.08333E-7 3.33333E-6 L 0.12578 0.31041 " pathEditMode="relative" rAng="0" ptsTypes="AA">
                                      <p:cBhvr>
                                        <p:cTn id="42" dur="2000" fill="hold"/>
                                        <p:tgtEl>
                                          <p:spTgt spid="20"/>
                                        </p:tgtEl>
                                        <p:attrNameLst>
                                          <p:attrName>ppt_x</p:attrName>
                                          <p:attrName>ppt_y</p:attrName>
                                        </p:attrNameLst>
                                      </p:cBhvr>
                                      <p:rCtr x="6289" y="15509"/>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1" nodeType="clickEffect">
                                  <p:stCondLst>
                                    <p:cond delay="0"/>
                                  </p:stCondLst>
                                  <p:childTnLst>
                                    <p:animMotion origin="layout" path="M -0.00508 -0.0125 L -0.35352 0.45301 " pathEditMode="relative" rAng="0" ptsTypes="AA">
                                      <p:cBhvr>
                                        <p:cTn id="46" dur="2000" fill="hold"/>
                                        <p:tgtEl>
                                          <p:spTgt spid="26"/>
                                        </p:tgtEl>
                                        <p:attrNameLst>
                                          <p:attrName>ppt_x</p:attrName>
                                          <p:attrName>ppt_y</p:attrName>
                                        </p:attrNameLst>
                                      </p:cBhvr>
                                      <p:rCtr x="-17422" y="23264"/>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2.08333E-7 4.44444E-6 L 0.34792 0.40972 " pathEditMode="relative" rAng="0" ptsTypes="AA">
                                      <p:cBhvr>
                                        <p:cTn id="50" dur="2000" fill="hold"/>
                                        <p:tgtEl>
                                          <p:spTgt spid="18"/>
                                        </p:tgtEl>
                                        <p:attrNameLst>
                                          <p:attrName>ppt_x</p:attrName>
                                          <p:attrName>ppt_y</p:attrName>
                                        </p:attrNameLst>
                                      </p:cBhvr>
                                      <p:rCtr x="17396" y="20486"/>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grpId="1" nodeType="clickEffect">
                                  <p:stCondLst>
                                    <p:cond delay="0"/>
                                  </p:stCondLst>
                                  <p:childTnLst>
                                    <p:animMotion origin="layout" path="M 3.33333E-6 -3.33333E-6 L -0.12409 0.46482 " pathEditMode="relative" rAng="0" ptsTypes="AA">
                                      <p:cBhvr>
                                        <p:cTn id="54" dur="2000" fill="hold"/>
                                        <p:tgtEl>
                                          <p:spTgt spid="25"/>
                                        </p:tgtEl>
                                        <p:attrNameLst>
                                          <p:attrName>ppt_x</p:attrName>
                                          <p:attrName>ppt_y</p:attrName>
                                        </p:attrNameLst>
                                      </p:cBhvr>
                                      <p:rCtr x="-6211" y="23241"/>
                                    </p:animMotion>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grpId="1" nodeType="clickEffect">
                                  <p:stCondLst>
                                    <p:cond delay="0"/>
                                  </p:stCondLst>
                                  <p:childTnLst>
                                    <p:animMotion origin="layout" path="M -2.08333E-7 -1.11111E-6 L 0.56563 0.19375 " pathEditMode="relative" rAng="0" ptsTypes="AA">
                                      <p:cBhvr>
                                        <p:cTn id="58" dur="2000" fill="hold"/>
                                        <p:tgtEl>
                                          <p:spTgt spid="19"/>
                                        </p:tgtEl>
                                        <p:attrNameLst>
                                          <p:attrName>ppt_x</p:attrName>
                                          <p:attrName>ppt_y</p:attrName>
                                        </p:attrNameLst>
                                      </p:cBhvr>
                                      <p:rCtr x="28281" y="9676"/>
                                    </p:animMotion>
                                  </p:childTnLst>
                                </p:cTn>
                              </p:par>
                            </p:childTnLst>
                          </p:cTn>
                        </p:par>
                      </p:childTnLst>
                    </p:cTn>
                  </p:par>
                  <p:par>
                    <p:cTn id="59" fill="hold">
                      <p:stCondLst>
                        <p:cond delay="indefinite"/>
                      </p:stCondLst>
                      <p:childTnLst>
                        <p:par>
                          <p:cTn id="60" fill="hold">
                            <p:stCondLst>
                              <p:cond delay="0"/>
                            </p:stCondLst>
                            <p:childTnLst>
                              <p:par>
                                <p:cTn id="61" presetID="42" presetClass="path" presetSubtype="0" accel="50000" decel="50000" fill="hold" grpId="1" nodeType="clickEffect">
                                  <p:stCondLst>
                                    <p:cond delay="0"/>
                                  </p:stCondLst>
                                  <p:childTnLst>
                                    <p:animMotion origin="layout" path="M -2.29167E-6 -4.81481E-6 L 0.0642 0.54653 " pathEditMode="relative" rAng="0" ptsTypes="AA">
                                      <p:cBhvr>
                                        <p:cTn id="62" dur="2000" fill="hold"/>
                                        <p:tgtEl>
                                          <p:spTgt spid="23"/>
                                        </p:tgtEl>
                                        <p:attrNameLst>
                                          <p:attrName>ppt_x</p:attrName>
                                          <p:attrName>ppt_y</p:attrName>
                                        </p:attrNameLst>
                                      </p:cBhvr>
                                      <p:rCtr x="3203" y="27315"/>
                                    </p:animMotion>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1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1"/>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2"/>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ppt_x"/>
                                          </p:val>
                                        </p:tav>
                                        <p:tav tm="100000">
                                          <p:val>
                                            <p:strVal val="#ppt_x"/>
                                          </p:val>
                                        </p:tav>
                                      </p:tavLst>
                                    </p:anim>
                                    <p:anim calcmode="lin" valueType="num">
                                      <p:cBhvr additive="base">
                                        <p:cTn id="7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ppt_x"/>
                                          </p:val>
                                        </p:tav>
                                        <p:tav tm="100000">
                                          <p:val>
                                            <p:strVal val="#ppt_x"/>
                                          </p:val>
                                        </p:tav>
                                      </p:tavLst>
                                    </p:anim>
                                    <p:anim calcmode="lin" valueType="num">
                                      <p:cBhvr additive="base">
                                        <p:cTn id="8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2" nodeType="clickEffect">
                                  <p:stCondLst>
                                    <p:cond delay="0"/>
                                  </p:stCondLst>
                                  <p:childTnLst>
                                    <p:set>
                                      <p:cBhvr>
                                        <p:cTn id="88" dur="1" fill="hold">
                                          <p:stCondLst>
                                            <p:cond delay="0"/>
                                          </p:stCondLst>
                                        </p:cTn>
                                        <p:tgtEl>
                                          <p:spTgt spid="3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2" nodeType="clickEffect">
                                  <p:stCondLst>
                                    <p:cond delay="0"/>
                                  </p:stCondLst>
                                  <p:childTnLst>
                                    <p:set>
                                      <p:cBhvr>
                                        <p:cTn id="92" dur="1" fill="hold">
                                          <p:stCondLst>
                                            <p:cond delay="0"/>
                                          </p:stCondLst>
                                        </p:cTn>
                                        <p:tgtEl>
                                          <p:spTgt spid="34"/>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1" nodeType="clickEffect">
                                  <p:stCondLst>
                                    <p:cond delay="0"/>
                                  </p:stCondLst>
                                  <p:childTnLst>
                                    <p:set>
                                      <p:cBhvr>
                                        <p:cTn id="9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2" grpId="0" animBg="1"/>
      <p:bldP spid="33" grpId="1" animBg="1"/>
      <p:bldP spid="33" grpId="2" animBg="1"/>
      <p:bldP spid="34" grpId="1" animBg="1"/>
      <p:bldP spid="34" grpId="2" animBg="1"/>
      <p:bldP spid="36" grpId="0" animBg="1"/>
      <p:bldP spid="2" grpId="0" animBg="1"/>
      <p:bldP spid="2" grpId="1"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0" y="12065"/>
            <a:ext cx="3681730" cy="460375"/>
          </a:xfrm>
          <a:prstGeom prst="rect">
            <a:avLst/>
          </a:prstGeom>
          <a:solidFill>
            <a:srgbClr val="0070C0"/>
          </a:solidFill>
        </p:spPr>
        <p:txBody>
          <a:bodyPr wrap="square" rtlCol="0">
            <a:spAutoFit/>
          </a:bodyPr>
          <a:lstStyle/>
          <a:p>
            <a:r>
              <a:rPr lang="en-US" altLang="zh-CN" sz="2400" b="1" dirty="0">
                <a:solidFill>
                  <a:schemeClr val="bg1"/>
                </a:solidFill>
                <a:latin typeface="Comic Sans MS" panose="030F0702030302020204" charset="0"/>
                <a:cs typeface="Comic Sans MS" panose="030F0702030302020204" charset="0"/>
              </a:rPr>
              <a:t>Learn from role models </a:t>
            </a:r>
          </a:p>
        </p:txBody>
      </p:sp>
      <p:sp>
        <p:nvSpPr>
          <p:cNvPr id="8" name="文本框 7"/>
          <p:cNvSpPr txBox="1"/>
          <p:nvPr>
            <p:custDataLst>
              <p:tags r:id="rId3"/>
            </p:custDataLst>
          </p:nvPr>
        </p:nvSpPr>
        <p:spPr>
          <a:xfrm>
            <a:off x="3833494" y="62865"/>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What makes them so successful?</a:t>
            </a:r>
          </a:p>
        </p:txBody>
      </p:sp>
      <p:pic>
        <p:nvPicPr>
          <p:cNvPr id="100" name="图片 99"/>
          <p:cNvPicPr/>
          <p:nvPr>
            <p:custDataLst>
              <p:tags r:id="rId4"/>
            </p:custDataLst>
          </p:nvPr>
        </p:nvPicPr>
        <p:blipFill>
          <a:blip r:embed="rId15"/>
          <a:stretch>
            <a:fillRect/>
          </a:stretch>
        </p:blipFill>
        <p:spPr>
          <a:xfrm>
            <a:off x="1097280" y="749300"/>
            <a:ext cx="2120900" cy="1899285"/>
          </a:xfrm>
          <a:prstGeom prst="rect">
            <a:avLst/>
          </a:prstGeom>
          <a:noFill/>
          <a:ln w="9525">
            <a:noFill/>
          </a:ln>
        </p:spPr>
      </p:pic>
      <p:pic>
        <p:nvPicPr>
          <p:cNvPr id="37918" name="Picture 5" descr="14743780134367406093"/>
          <p:cNvPicPr>
            <a:picLocks noChangeAspect="1"/>
          </p:cNvPicPr>
          <p:nvPr>
            <p:custDataLst>
              <p:tags r:id="rId5"/>
            </p:custDataLst>
          </p:nvPr>
        </p:nvPicPr>
        <p:blipFill>
          <a:blip r:embed="rId16"/>
          <a:stretch>
            <a:fillRect/>
          </a:stretch>
        </p:blipFill>
        <p:spPr>
          <a:xfrm>
            <a:off x="8118475" y="749935"/>
            <a:ext cx="2247265" cy="1976755"/>
          </a:xfrm>
          <a:prstGeom prst="rect">
            <a:avLst/>
          </a:prstGeom>
          <a:noFill/>
          <a:ln w="28575" cap="flat" cmpd="sng">
            <a:solidFill>
              <a:srgbClr val="C2D59B"/>
            </a:solidFill>
            <a:prstDash val="solid"/>
            <a:miter/>
            <a:headEnd type="none" w="med" len="med"/>
            <a:tailEnd type="none" w="med" len="med"/>
          </a:ln>
        </p:spPr>
      </p:pic>
      <p:pic>
        <p:nvPicPr>
          <p:cNvPr id="27658" name="Picture 8"/>
          <p:cNvPicPr>
            <a:picLocks noChangeAspect="1" noChangeArrowheads="1"/>
          </p:cNvPicPr>
          <p:nvPr>
            <p:custDataLst>
              <p:tags r:id="rId6"/>
            </p:custDataLst>
          </p:nvPr>
        </p:nvPicPr>
        <p:blipFill>
          <a:blip r:embed="rId17">
            <a:extLst>
              <a:ext uri="{28A0092B-C50C-407E-A947-70E740481C1C}">
                <a14:useLocalDpi xmlns:a14="http://schemas.microsoft.com/office/drawing/2010/main" val="0"/>
              </a:ext>
            </a:extLst>
          </a:blip>
          <a:stretch>
            <a:fillRect/>
          </a:stretch>
        </p:blipFill>
        <p:spPr bwMode="auto">
          <a:xfrm>
            <a:off x="4759960" y="749300"/>
            <a:ext cx="1998345" cy="1977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椭圆 1"/>
          <p:cNvSpPr/>
          <p:nvPr>
            <p:custDataLst>
              <p:tags r:id="rId7"/>
            </p:custDataLst>
          </p:nvPr>
        </p:nvSpPr>
        <p:spPr>
          <a:xfrm>
            <a:off x="7820914" y="2765070"/>
            <a:ext cx="3145790" cy="55054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hard-working</a:t>
            </a:r>
            <a:r>
              <a:rPr kumimoji="1" lang="en-US" sz="2800" dirty="0">
                <a:solidFill>
                  <a:srgbClr val="002060"/>
                </a:solidFill>
                <a:latin typeface="Comic Sans MS" panose="030F0702030302020204" charset="0"/>
                <a:ea typeface="Comic Sans MS" panose="030F0702030302020204" charset="0"/>
                <a:cs typeface="Comic Sans MS" panose="030F0702030302020204" charset="0"/>
              </a:rPr>
              <a:t> </a:t>
            </a:r>
          </a:p>
        </p:txBody>
      </p:sp>
      <p:sp>
        <p:nvSpPr>
          <p:cNvPr id="6" name="椭圆 5"/>
          <p:cNvSpPr/>
          <p:nvPr>
            <p:custDataLst>
              <p:tags r:id="rId8"/>
            </p:custDataLst>
          </p:nvPr>
        </p:nvSpPr>
        <p:spPr>
          <a:xfrm>
            <a:off x="7957439" y="3370019"/>
            <a:ext cx="2872740" cy="56578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persistent</a:t>
            </a:r>
            <a:r>
              <a:rPr kumimoji="1" lang="en-US" sz="2800" dirty="0">
                <a:solidFill>
                  <a:srgbClr val="002060"/>
                </a:solidFill>
                <a:latin typeface="Comic Sans MS" panose="030F0702030302020204" charset="0"/>
                <a:ea typeface="Comic Sans MS" panose="030F0702030302020204" charset="0"/>
                <a:cs typeface="Comic Sans MS" panose="030F0702030302020204" charset="0"/>
              </a:rPr>
              <a:t> </a:t>
            </a:r>
          </a:p>
        </p:txBody>
      </p:sp>
      <p:sp>
        <p:nvSpPr>
          <p:cNvPr id="7" name="椭圆 6"/>
          <p:cNvSpPr/>
          <p:nvPr>
            <p:custDataLst>
              <p:tags r:id="rId9"/>
            </p:custDataLst>
          </p:nvPr>
        </p:nvSpPr>
        <p:spPr>
          <a:xfrm>
            <a:off x="4193102" y="2790762"/>
            <a:ext cx="3341553" cy="53467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warm-hearted</a:t>
            </a:r>
          </a:p>
        </p:txBody>
      </p:sp>
      <p:sp>
        <p:nvSpPr>
          <p:cNvPr id="9" name="椭圆 8"/>
          <p:cNvSpPr/>
          <p:nvPr>
            <p:custDataLst>
              <p:tags r:id="rId10"/>
            </p:custDataLst>
          </p:nvPr>
        </p:nvSpPr>
        <p:spPr>
          <a:xfrm>
            <a:off x="4193102" y="3414787"/>
            <a:ext cx="3104515" cy="47625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selfless</a:t>
            </a:r>
          </a:p>
        </p:txBody>
      </p:sp>
      <p:sp>
        <p:nvSpPr>
          <p:cNvPr id="11" name="文本框 10"/>
          <p:cNvSpPr txBox="1"/>
          <p:nvPr>
            <p:custDataLst>
              <p:tags r:id="rId11"/>
            </p:custDataLst>
          </p:nvPr>
        </p:nvSpPr>
        <p:spPr>
          <a:xfrm>
            <a:off x="944245" y="4563110"/>
            <a:ext cx="10916920" cy="2073275"/>
          </a:xfrm>
          <a:prstGeom prst="rect">
            <a:avLst/>
          </a:prstGeom>
          <a:noFill/>
          <a:ln>
            <a:solidFill>
              <a:srgbClr val="00B050"/>
            </a:solidFill>
            <a:prstDash val="lgDash"/>
          </a:ln>
        </p:spPr>
        <p:txBody>
          <a:bodyPr wrap="square" rtlCol="0">
            <a:noAutofit/>
          </a:bodyPr>
          <a:lstStyle/>
          <a:p>
            <a:pPr marL="457200" indent="-457200">
              <a:buFont typeface="+mj-lt"/>
              <a:buAutoNum type="arabicPeriod"/>
            </a:pP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is</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talented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has created many famous pieces of music.</a:t>
            </a:r>
          </a:p>
          <a:p>
            <a:pPr marL="457200" indent="-457200">
              <a:buFont typeface="+mj-lt"/>
              <a:buAutoNum type="arabicPeriod"/>
            </a:pP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has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great talent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has created many famous pieces of music.</a:t>
            </a:r>
          </a:p>
          <a:p>
            <a:pPr marL="457200" indent="-457200">
              <a:buFont typeface="+mj-lt"/>
              <a:buAutoNum type="arabicPeriod"/>
            </a:pP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has great talent </a:t>
            </a:r>
            <a:r>
              <a:rPr lang="en-US" sz="2400" u="sng"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can create many famous pieces of music. </a:t>
            </a:r>
          </a:p>
          <a:p>
            <a:pPr indent="0"/>
            <a:endPar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2" name="圆角矩形 11"/>
          <p:cNvSpPr/>
          <p:nvPr/>
        </p:nvSpPr>
        <p:spPr>
          <a:xfrm>
            <a:off x="2534285" y="4067810"/>
            <a:ext cx="6809740" cy="316230"/>
          </a:xfrm>
          <a:prstGeom prst="roundRect">
            <a:avLst/>
          </a:prstGeom>
          <a:solidFill>
            <a:schemeClr val="accent4">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chemeClr val="tx2">
                    <a:lumMod val="10000"/>
                  </a:schemeClr>
                </a:solidFill>
              </a:rPr>
              <a:t>so...that; such...that;  so that</a:t>
            </a:r>
          </a:p>
        </p:txBody>
      </p:sp>
      <p:sp>
        <p:nvSpPr>
          <p:cNvPr id="10" name="椭圆 9">
            <a:extLst>
              <a:ext uri="{FF2B5EF4-FFF2-40B4-BE49-F238E27FC236}">
                <a16:creationId xmlns:a16="http://schemas.microsoft.com/office/drawing/2014/main" id="{3B932AF6-9933-84CF-D706-64AF7A970A9B}"/>
              </a:ext>
            </a:extLst>
          </p:cNvPr>
          <p:cNvSpPr/>
          <p:nvPr>
            <p:custDataLst>
              <p:tags r:id="rId12"/>
            </p:custDataLst>
          </p:nvPr>
        </p:nvSpPr>
        <p:spPr>
          <a:xfrm>
            <a:off x="973074" y="3301291"/>
            <a:ext cx="2051050" cy="55435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dirty="0">
                <a:solidFill>
                  <a:srgbClr val="002060"/>
                </a:solidFill>
                <a:latin typeface="Comic Sans MS" panose="030F0702030302020204" charset="0"/>
                <a:ea typeface="Comic Sans MS" panose="030F0702030302020204" charset="0"/>
                <a:cs typeface="Comic Sans MS" panose="030F0702030302020204" charset="0"/>
              </a:rPr>
              <a:t>creative</a:t>
            </a: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 </a:t>
            </a:r>
          </a:p>
        </p:txBody>
      </p:sp>
      <p:sp>
        <p:nvSpPr>
          <p:cNvPr id="3" name="心形 2"/>
          <p:cNvSpPr/>
          <p:nvPr/>
        </p:nvSpPr>
        <p:spPr>
          <a:xfrm>
            <a:off x="9843071" y="472440"/>
            <a:ext cx="2247266" cy="1317286"/>
          </a:xfrm>
          <a:prstGeom prst="heart">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800" dirty="0">
                <a:solidFill>
                  <a:srgbClr val="FF0000"/>
                </a:solidFill>
              </a:rPr>
              <a:t>Good qualities</a:t>
            </a:r>
          </a:p>
        </p:txBody>
      </p:sp>
      <p:sp>
        <p:nvSpPr>
          <p:cNvPr id="13" name="文本框 12">
            <a:extLst>
              <a:ext uri="{FF2B5EF4-FFF2-40B4-BE49-F238E27FC236}">
                <a16:creationId xmlns:a16="http://schemas.microsoft.com/office/drawing/2014/main" id="{5D230D41-5CE7-3128-6BD8-ADB5D455D082}"/>
              </a:ext>
            </a:extLst>
          </p:cNvPr>
          <p:cNvSpPr txBox="1"/>
          <p:nvPr/>
        </p:nvSpPr>
        <p:spPr>
          <a:xfrm>
            <a:off x="2957116" y="4522364"/>
            <a:ext cx="457358"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so</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a:extLst>
              <a:ext uri="{FF2B5EF4-FFF2-40B4-BE49-F238E27FC236}">
                <a16:creationId xmlns:a16="http://schemas.microsoft.com/office/drawing/2014/main" id="{D0148FEA-AA86-F9DC-A224-DB21C7BC492E}"/>
              </a:ext>
            </a:extLst>
          </p:cNvPr>
          <p:cNvSpPr txBox="1"/>
          <p:nvPr/>
        </p:nvSpPr>
        <p:spPr>
          <a:xfrm>
            <a:off x="4984710" y="4542832"/>
            <a:ext cx="851614"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that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5" name="文本框 14">
            <a:extLst>
              <a:ext uri="{FF2B5EF4-FFF2-40B4-BE49-F238E27FC236}">
                <a16:creationId xmlns:a16="http://schemas.microsoft.com/office/drawing/2014/main" id="{B9013C14-5E32-16CF-1B3B-FD1A715D0292}"/>
              </a:ext>
            </a:extLst>
          </p:cNvPr>
          <p:cNvSpPr txBox="1"/>
          <p:nvPr/>
        </p:nvSpPr>
        <p:spPr>
          <a:xfrm>
            <a:off x="3185794" y="4916976"/>
            <a:ext cx="775335"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such</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6" name="文本框 15">
            <a:extLst>
              <a:ext uri="{FF2B5EF4-FFF2-40B4-BE49-F238E27FC236}">
                <a16:creationId xmlns:a16="http://schemas.microsoft.com/office/drawing/2014/main" id="{B36AC968-6497-A774-279F-A4168699BBF0}"/>
              </a:ext>
            </a:extLst>
          </p:cNvPr>
          <p:cNvSpPr txBox="1"/>
          <p:nvPr/>
        </p:nvSpPr>
        <p:spPr>
          <a:xfrm>
            <a:off x="5656023" y="4916657"/>
            <a:ext cx="851614"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that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6D2477B7-5394-A06A-0CAA-4DC5696FD76F}"/>
              </a:ext>
            </a:extLst>
          </p:cNvPr>
          <p:cNvSpPr txBox="1"/>
          <p:nvPr/>
        </p:nvSpPr>
        <p:spPr>
          <a:xfrm>
            <a:off x="4784546" y="5637151"/>
            <a:ext cx="1079332"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so that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23" name="椭圆 22"/>
          <p:cNvSpPr/>
          <p:nvPr>
            <p:custDataLst>
              <p:tags r:id="rId13"/>
            </p:custDataLst>
          </p:nvPr>
        </p:nvSpPr>
        <p:spPr>
          <a:xfrm>
            <a:off x="999490" y="2715017"/>
            <a:ext cx="2051050" cy="5645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rgbClr val="002060"/>
                </a:solidFill>
                <a:latin typeface="Comic Sans MS" panose="030F0702030302020204" charset="0"/>
                <a:ea typeface="Comic Sans MS" panose="030F0702030302020204" charset="0"/>
                <a:cs typeface="Comic Sans MS" panose="030F0702030302020204" charset="0"/>
              </a:rPr>
              <a:t>talented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mph" presetSubtype="0" fill="hold" grpId="2" nodeType="clickEffect">
                                  <p:stCondLst>
                                    <p:cond delay="0"/>
                                  </p:stCondLst>
                                  <p:childTnLst>
                                    <p:animScale>
                                      <p:cBhvr>
                                        <p:cTn id="46" dur="2000" fill="hold"/>
                                        <p:tgtEl>
                                          <p:spTgt spid="23"/>
                                        </p:tgtEl>
                                      </p:cBhvr>
                                      <p:by x="150000" y="150000"/>
                                    </p:animScale>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3" nodeType="clickEffect">
                                  <p:stCondLst>
                                    <p:cond delay="0"/>
                                  </p:stCondLst>
                                  <p:childTnLst>
                                    <p:animScale>
                                      <p:cBhvr>
                                        <p:cTn id="50" dur="2000" fill="hold"/>
                                        <p:tgtEl>
                                          <p:spTgt spid="23"/>
                                        </p:tgtEl>
                                      </p:cBhvr>
                                      <p:by x="150000" y="150000"/>
                                    </p:animScale>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par>
                                <p:cTn id="55" presetID="1" presetClass="entr" presetSubtype="0" fill="hold" grpId="2" nodeType="with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6" presetClass="entr" presetSubtype="16"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circle(in)">
                                      <p:cBhvr>
                                        <p:cTn id="8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bldLvl="0" animBg="1"/>
      <p:bldP spid="2" grpId="1" animBg="1"/>
      <p:bldP spid="6" grpId="0" bldLvl="0" animBg="1"/>
      <p:bldP spid="6" grpId="1" animBg="1"/>
      <p:bldP spid="7" grpId="0" bldLvl="0" animBg="1"/>
      <p:bldP spid="7" grpId="1" animBg="1"/>
      <p:bldP spid="9" grpId="0" bldLvl="0" animBg="1"/>
      <p:bldP spid="9" grpId="1" animBg="1"/>
      <p:bldP spid="11" grpId="1" animBg="1"/>
      <p:bldP spid="11" grpId="2" animBg="1"/>
      <p:bldP spid="12" grpId="0" animBg="1"/>
      <p:bldP spid="10" grpId="0" bldLvl="0" animBg="1"/>
      <p:bldP spid="10" grpId="1" animBg="1"/>
      <p:bldP spid="3" grpId="0" animBg="1"/>
      <p:bldP spid="13" grpId="0"/>
      <p:bldP spid="14" grpId="0"/>
      <p:bldP spid="15" grpId="0"/>
      <p:bldP spid="16" grpId="0"/>
      <p:bldP spid="18" grpId="0"/>
      <p:bldP spid="23" grpId="0" bldLvl="0" animBg="1"/>
      <p:bldP spid="23" grpId="1" animBg="1"/>
      <p:bldP spid="23" grpId="2" animBg="1"/>
      <p:bldP spid="23"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框 4"/>
          <p:cNvSpPr txBox="1"/>
          <p:nvPr>
            <p:custDataLst>
              <p:tags r:id="rId2"/>
            </p:custDataLst>
          </p:nvPr>
        </p:nvSpPr>
        <p:spPr>
          <a:xfrm>
            <a:off x="0" y="12065"/>
            <a:ext cx="3961130" cy="460375"/>
          </a:xfrm>
          <a:prstGeom prst="rect">
            <a:avLst/>
          </a:prstGeom>
          <a:solidFill>
            <a:srgbClr val="0070C0"/>
          </a:solidFill>
        </p:spPr>
        <p:txBody>
          <a:bodyPr wrap="square" rtlCol="0">
            <a:spAutoFit/>
          </a:bodyPr>
          <a:lstStyle/>
          <a:p>
            <a:r>
              <a:rPr lang="en-US" altLang="zh-CN" sz="2400" b="1">
                <a:solidFill>
                  <a:schemeClr val="bg1"/>
                </a:solidFill>
                <a:latin typeface="Comic Sans MS" panose="030F0702030302020204" charset="0"/>
                <a:cs typeface="Comic Sans MS" panose="030F0702030302020204" charset="0"/>
              </a:rPr>
              <a:t>Learn from role models </a:t>
            </a:r>
          </a:p>
        </p:txBody>
      </p:sp>
      <p:sp>
        <p:nvSpPr>
          <p:cNvPr id="4" name="文本框 3"/>
          <p:cNvSpPr txBox="1"/>
          <p:nvPr/>
        </p:nvSpPr>
        <p:spPr>
          <a:xfrm>
            <a:off x="102870" y="887095"/>
            <a:ext cx="10552430" cy="829945"/>
          </a:xfrm>
          <a:prstGeom prst="rect">
            <a:avLst/>
          </a:prstGeom>
          <a:noFill/>
        </p:spPr>
        <p:txBody>
          <a:bodyPr wrap="square" rtlCol="0" anchor="t">
            <a:spAutoFit/>
          </a:bodyPr>
          <a:lstStyle/>
          <a:p>
            <a:pPr indent="0">
              <a:buFont typeface="+mj-lt"/>
              <a:buNone/>
            </a:pP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is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so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talented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that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has created many famous pieces of music.</a:t>
            </a:r>
          </a:p>
          <a:p>
            <a:pPr indent="0">
              <a:buFont typeface="+mj-lt"/>
              <a:buNone/>
            </a:pP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has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such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great talent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that </a:t>
            </a:r>
            <a:r>
              <a:rPr 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has created many famous pieces of music.</a:t>
            </a:r>
            <a:endParaRPr lang="en-US" altLang="en-US" sz="240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9" name="文本框 8"/>
          <p:cNvSpPr txBox="1"/>
          <p:nvPr>
            <p:custDataLst>
              <p:tags r:id="rId3"/>
            </p:custDataLst>
          </p:nvPr>
        </p:nvSpPr>
        <p:spPr>
          <a:xfrm>
            <a:off x="2406015" y="1727835"/>
            <a:ext cx="662114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a:t>so...that/ such....that         </a:t>
            </a:r>
            <a:r>
              <a:rPr lang="en-US" altLang="zh-CN" sz="2400">
                <a:solidFill>
                  <a:schemeClr val="tx2">
                    <a:lumMod val="10000"/>
                  </a:schemeClr>
                </a:solidFill>
                <a:highlight>
                  <a:srgbClr val="FFFF00"/>
                </a:highlight>
              </a:rPr>
              <a:t>to emphasize </a:t>
            </a:r>
            <a:r>
              <a:rPr lang="zh-CN" altLang="en-US" sz="2400">
                <a:solidFill>
                  <a:schemeClr val="tx2">
                    <a:lumMod val="10000"/>
                  </a:schemeClr>
                </a:solidFill>
                <a:highlight>
                  <a:srgbClr val="FFFF00"/>
                </a:highlight>
              </a:rPr>
              <a:t>（强调）</a:t>
            </a:r>
          </a:p>
        </p:txBody>
      </p:sp>
      <p:sp>
        <p:nvSpPr>
          <p:cNvPr id="6" name="文本框 5"/>
          <p:cNvSpPr txBox="1"/>
          <p:nvPr/>
        </p:nvSpPr>
        <p:spPr>
          <a:xfrm>
            <a:off x="102870" y="2131695"/>
            <a:ext cx="9570085" cy="460375"/>
          </a:xfrm>
          <a:prstGeom prst="rect">
            <a:avLst/>
          </a:prstGeom>
          <a:noFill/>
        </p:spPr>
        <p:txBody>
          <a:bodyPr wrap="square" rtlCol="0" anchor="t">
            <a:spAutoFit/>
          </a:bodyPr>
          <a:lstStyle/>
          <a:p>
            <a:pPr indent="0">
              <a:buFont typeface="+mj-lt"/>
              <a:buNone/>
            </a:pP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has great talent </a:t>
            </a:r>
            <a:r>
              <a:rPr 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so that</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 he can create many famous pieces of music. </a:t>
            </a:r>
            <a:endParaRPr lang="en-US"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文本框 6"/>
          <p:cNvSpPr txBox="1"/>
          <p:nvPr>
            <p:custDataLst>
              <p:tags r:id="rId4"/>
            </p:custDataLst>
          </p:nvPr>
        </p:nvSpPr>
        <p:spPr>
          <a:xfrm>
            <a:off x="541020" y="2580640"/>
            <a:ext cx="1071943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dirty="0"/>
              <a:t>so that/in order that/ in order to do                          </a:t>
            </a:r>
            <a:r>
              <a:rPr lang="en-US" altLang="zh-CN" sz="2400" dirty="0">
                <a:solidFill>
                  <a:schemeClr val="tx2">
                    <a:lumMod val="10000"/>
                  </a:schemeClr>
                </a:solidFill>
                <a:highlight>
                  <a:srgbClr val="FFFF00"/>
                </a:highlight>
              </a:rPr>
              <a:t>to show purpose </a:t>
            </a:r>
            <a:r>
              <a:rPr lang="zh-CN" altLang="en-US" sz="2400" dirty="0">
                <a:solidFill>
                  <a:schemeClr val="tx2">
                    <a:lumMod val="10000"/>
                  </a:schemeClr>
                </a:solidFill>
                <a:highlight>
                  <a:srgbClr val="FFFF00"/>
                </a:highlight>
              </a:rPr>
              <a:t>（目的）</a:t>
            </a:r>
          </a:p>
        </p:txBody>
      </p:sp>
      <p:sp>
        <p:nvSpPr>
          <p:cNvPr id="8" name="文本框 7"/>
          <p:cNvSpPr txBox="1"/>
          <p:nvPr/>
        </p:nvSpPr>
        <p:spPr>
          <a:xfrm>
            <a:off x="252730" y="3013710"/>
            <a:ext cx="10902315" cy="460375"/>
          </a:xfrm>
          <a:prstGeom prst="rect">
            <a:avLst/>
          </a:prstGeom>
          <a:noFill/>
        </p:spPr>
        <p:txBody>
          <a:bodyPr wrap="square" rtlCol="0" anchor="t">
            <a:spAutoFit/>
          </a:bodyPr>
          <a:lstStyle/>
          <a:p>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Tan Dun is very talented </a:t>
            </a:r>
            <a:r>
              <a:rPr 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as </a:t>
            </a:r>
            <a:r>
              <a:rPr 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he has created so many famous pieces of music.</a:t>
            </a:r>
            <a:endParaRPr lang="en-US" altLang="en-US" sz="2400" dirty="0">
              <a:solidFill>
                <a:schemeClr val="tx2">
                  <a:lumMod val="10000"/>
                </a:schemeClr>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 name="文本框 9"/>
          <p:cNvSpPr txBox="1"/>
          <p:nvPr>
            <p:custDataLst>
              <p:tags r:id="rId5"/>
            </p:custDataLst>
          </p:nvPr>
        </p:nvSpPr>
        <p:spPr>
          <a:xfrm>
            <a:off x="2406015" y="3444240"/>
            <a:ext cx="662114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dirty="0"/>
              <a:t>because/since/as         </a:t>
            </a:r>
            <a:r>
              <a:rPr lang="en-US" altLang="zh-CN" sz="2400" dirty="0">
                <a:solidFill>
                  <a:schemeClr val="tx2">
                    <a:lumMod val="10000"/>
                  </a:schemeClr>
                </a:solidFill>
                <a:highlight>
                  <a:srgbClr val="FFFF00"/>
                </a:highlight>
              </a:rPr>
              <a:t>to show reasons </a:t>
            </a:r>
            <a:r>
              <a:rPr lang="zh-CN" altLang="en-US" sz="2400" dirty="0">
                <a:solidFill>
                  <a:schemeClr val="tx2">
                    <a:lumMod val="10000"/>
                  </a:schemeClr>
                </a:solidFill>
                <a:highlight>
                  <a:srgbClr val="FFFF00"/>
                </a:highlight>
              </a:rPr>
              <a:t>（原因）</a:t>
            </a:r>
          </a:p>
        </p:txBody>
      </p:sp>
      <p:sp>
        <p:nvSpPr>
          <p:cNvPr id="11" name="文本框 10"/>
          <p:cNvSpPr txBox="1"/>
          <p:nvPr>
            <p:custDataLst>
              <p:tags r:id="rId6"/>
            </p:custDataLst>
          </p:nvPr>
        </p:nvSpPr>
        <p:spPr>
          <a:xfrm>
            <a:off x="4340225" y="104140"/>
            <a:ext cx="10817225" cy="645160"/>
          </a:xfrm>
          <a:prstGeom prst="rect">
            <a:avLst/>
          </a:prstGeom>
          <a:noFill/>
        </p:spPr>
        <p:txBody>
          <a:bodyPr wrap="square" rtlCol="0">
            <a:spAutoFit/>
          </a:bodyPr>
          <a:lstStyle/>
          <a:p>
            <a:r>
              <a:rPr lang="en-US" altLang="zh-CN" sz="3600" b="1" i="1" dirty="0">
                <a:solidFill>
                  <a:srgbClr val="0070C0"/>
                </a:solidFill>
                <a:latin typeface="Times New Roman" panose="02020603050405020304" pitchFamily="18" charset="0"/>
                <a:cs typeface="Times New Roman" panose="02020603050405020304" pitchFamily="18" charset="0"/>
              </a:rPr>
              <a:t>Review the linking words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p:bldP spid="7" grpId="1" animBg="1"/>
      <p:bldP spid="7" grpId="2" animBg="1"/>
      <p:bldP spid="8" grpId="0"/>
      <p:bldP spid="10" grpId="0" bldLvl="0" animBg="1"/>
      <p:bldP spid="10" grpId="1" animBg="1"/>
      <p:bldP spid="11" grpId="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2YzNjBkOTgyNWQ1YTMxYzM3MzMwNWFiODNmOWIzYWMifQ=="/>
  <p:tag name="KSO_WPP_MARK_KEY" val="e79ae6a1-c6cf-44b1-922f-b9d49b28e34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AS_UNIQUEID" val="1094"/>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AS_UNIQUEID" val="55"/>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AS_UNIQUEID" val="1094"/>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AS_UNIQUEID" val="55"/>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AS_UNIQUEID" val="8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AS_UNIQUEID" val="1346"/>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AS_UNIQUEID" val="429"/>
  <p:tag name="KSO_WM_UNIT_PLACING_PICTURE_USER_VIEWPORT" val="{&quot;height&quot;:7128,&quot;width&quot;:5483}"/>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AS_UNIQUEID" val="88"/>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TABLE_ENDDRAG_ORIGIN_RECT" val="453*159"/>
  <p:tag name="TABLE_ENDDRAG_RECT" val="51*97*453*159"/>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FFFFFF"/>
      </a:dk1>
      <a:lt1>
        <a:srgbClr val="FFFFFF"/>
      </a:lt1>
      <a:dk2>
        <a:srgbClr val="FAFAFA"/>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5262</TotalTime>
  <Words>2460</Words>
  <Application>Microsoft Office PowerPoint</Application>
  <PresentationFormat>宽屏</PresentationFormat>
  <Paragraphs>278</Paragraphs>
  <Slides>21</Slides>
  <Notes>0</Notes>
  <HiddenSlides>0</HiddenSlides>
  <MMClips>5</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方正粗黑宋简体</vt:lpstr>
      <vt:lpstr>华文楷体</vt:lpstr>
      <vt:lpstr>宋体</vt:lpstr>
      <vt:lpstr>Arial</vt:lpstr>
      <vt:lpstr>Comic Sans MS</vt:lpstr>
      <vt:lpstr>Impact</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lky</dc:creator>
  <cp:lastModifiedBy>开元 李</cp:lastModifiedBy>
  <cp:revision>444</cp:revision>
  <dcterms:created xsi:type="dcterms:W3CDTF">2019-06-19T02:08:00Z</dcterms:created>
  <dcterms:modified xsi:type="dcterms:W3CDTF">2024-01-09T08:29:33Z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A313EEDA488F4EC09C1F3817247EF1C7_13</vt:lpwstr>
  </property>
</Properties>
</file>